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4"/>
  </p:notesMasterIdLst>
  <p:sldIdLst>
    <p:sldId id="338" r:id="rId2"/>
    <p:sldId id="317" r:id="rId3"/>
    <p:sldId id="318" r:id="rId4"/>
    <p:sldId id="339" r:id="rId5"/>
    <p:sldId id="351" r:id="rId6"/>
    <p:sldId id="340" r:id="rId7"/>
    <p:sldId id="352" r:id="rId8"/>
    <p:sldId id="353" r:id="rId9"/>
    <p:sldId id="341" r:id="rId10"/>
    <p:sldId id="342" r:id="rId11"/>
    <p:sldId id="344" r:id="rId12"/>
    <p:sldId id="345" r:id="rId13"/>
    <p:sldId id="354" r:id="rId14"/>
    <p:sldId id="343" r:id="rId15"/>
    <p:sldId id="346" r:id="rId16"/>
    <p:sldId id="348" r:id="rId17"/>
    <p:sldId id="355" r:id="rId18"/>
    <p:sldId id="356" r:id="rId19"/>
    <p:sldId id="357" r:id="rId20"/>
    <p:sldId id="358" r:id="rId21"/>
    <p:sldId id="359" r:id="rId22"/>
    <p:sldId id="350" r:id="rId23"/>
  </p:sldIdLst>
  <p:sldSz cx="9144000" cy="5143500" type="screen16x9"/>
  <p:notesSz cx="6858000" cy="9144000"/>
  <p:embeddedFontLst>
    <p:embeddedFont>
      <p:font typeface="华文细黑" panose="02010600040101010101" pitchFamily="2" charset="-122"/>
      <p:regular r:id="rId25"/>
    </p:embeddedFont>
    <p:embeddedFont>
      <p:font typeface="Algerian" panose="04020705040A02060702" pitchFamily="82" charset="0"/>
      <p:regular r:id="rId26"/>
    </p:embeddedFont>
    <p:embeddedFont>
      <p:font typeface="Calibri" panose="020F0502020204030204" pitchFamily="34" charset="0"/>
      <p:regular r:id="rId27"/>
      <p:bold r:id="rId28"/>
      <p:italic r:id="rId29"/>
      <p:boldItalic r:id="rId30"/>
    </p:embeddedFont>
    <p:embeddedFont>
      <p:font typeface="Agency FB" panose="020B0503020202020204" pitchFamily="34" charset="0"/>
      <p:regular r:id="rId31"/>
      <p:bold r:id="rId32"/>
    </p:embeddedFont>
    <p:embeddedFont>
      <p:font typeface="微软雅黑" panose="020B0503020204020204" pitchFamily="34" charset="-122"/>
      <p:regular r:id="rId33"/>
      <p:bold r:id="rId34"/>
    </p:embeddedFont>
  </p:embeddedFontLst>
  <p:custDataLst>
    <p:tags r:id="rId35"/>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5pPr>
    <a:lvl6pPr marL="2286000" algn="l" defTabSz="914400" rtl="0" eaLnBrk="1" latinLnBrk="0" hangingPunct="1">
      <a:defRPr sz="1300" kern="1200">
        <a:solidFill>
          <a:schemeClr val="tx1"/>
        </a:solidFill>
        <a:latin typeface="华文细黑" pitchFamily="2" charset="-122"/>
        <a:ea typeface="华文细黑" pitchFamily="2" charset="-122"/>
        <a:cs typeface="+mn-cs"/>
      </a:defRPr>
    </a:lvl6pPr>
    <a:lvl7pPr marL="2743200" algn="l" defTabSz="914400" rtl="0" eaLnBrk="1" latinLnBrk="0" hangingPunct="1">
      <a:defRPr sz="1300" kern="1200">
        <a:solidFill>
          <a:schemeClr val="tx1"/>
        </a:solidFill>
        <a:latin typeface="华文细黑" pitchFamily="2" charset="-122"/>
        <a:ea typeface="华文细黑" pitchFamily="2" charset="-122"/>
        <a:cs typeface="+mn-cs"/>
      </a:defRPr>
    </a:lvl7pPr>
    <a:lvl8pPr marL="3200400" algn="l" defTabSz="914400" rtl="0" eaLnBrk="1" latinLnBrk="0" hangingPunct="1">
      <a:defRPr sz="1300" kern="1200">
        <a:solidFill>
          <a:schemeClr val="tx1"/>
        </a:solidFill>
        <a:latin typeface="华文细黑" pitchFamily="2" charset="-122"/>
        <a:ea typeface="华文细黑" pitchFamily="2" charset="-122"/>
        <a:cs typeface="+mn-cs"/>
      </a:defRPr>
    </a:lvl8pPr>
    <a:lvl9pPr marL="3657600" algn="l" defTabSz="914400" rtl="0" eaLnBrk="1" latinLnBrk="0" hangingPunct="1">
      <a:defRPr sz="1300" kern="1200">
        <a:solidFill>
          <a:schemeClr val="tx1"/>
        </a:solidFill>
        <a:latin typeface="华文细黑" pitchFamily="2" charset="-122"/>
        <a:ea typeface="华文细黑"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57" userDrawn="1">
          <p15:clr>
            <a:srgbClr val="A4A3A4"/>
          </p15:clr>
        </p15:guide>
      </p15:sldGuideLst>
    </p:ext>
  </p:extLst>
</p:presentation>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9" autoAdjust="0"/>
    <p:restoredTop sz="94660"/>
  </p:normalViewPr>
  <p:slideViewPr>
    <p:cSldViewPr snapToGrid="0">
      <p:cViewPr varScale="1">
        <p:scale>
          <a:sx n="107" d="100"/>
          <a:sy n="107" d="100"/>
        </p:scale>
        <p:origin x="86" y="197"/>
      </p:cViewPr>
      <p:guideLst>
        <p:guide orient="horz" pos="1620"/>
        <p:guide pos="285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3ACE3-68CB-4145-B232-B44B6C9068B3}" type="doc">
      <dgm:prSet loTypeId="urn:microsoft.com/office/officeart/2005/8/layout/arrow2" loCatId="process" qsTypeId="urn:microsoft.com/office/officeart/2005/8/quickstyle/simple1" qsCatId="simple" csTypeId="urn:microsoft.com/office/officeart/2005/8/colors/accent1_2" csCatId="accent1" phldr="1"/>
      <dgm:spPr/>
    </dgm:pt>
    <dgm:pt modelId="{215B93C9-CB92-4321-ADBC-0E1D6836988A}">
      <dgm:prSet phldrT="[文本]" custT="1"/>
      <dgm:spPr/>
      <dgm:t>
        <a:bodyPr/>
        <a:lstStyle/>
        <a:p>
          <a:pPr algn="ctr"/>
          <a:r>
            <a:rPr lang="zh-CN" altLang="en-US" sz="1200" dirty="0">
              <a:solidFill>
                <a:schemeClr val="bg1"/>
              </a:solidFill>
            </a:rPr>
            <a:t>观摩学习</a:t>
          </a:r>
          <a:r>
            <a:rPr lang="en-US" altLang="en-US" sz="900" dirty="0">
              <a:solidFill>
                <a:schemeClr val="bg1"/>
              </a:solidFill>
            </a:rPr>
            <a:t>Observe &amp; </a:t>
          </a:r>
          <a:r>
            <a:rPr lang="en-US" altLang="zh-CN" sz="900" dirty="0">
              <a:solidFill>
                <a:schemeClr val="bg1"/>
              </a:solidFill>
            </a:rPr>
            <a:t>L</a:t>
          </a:r>
          <a:r>
            <a:rPr lang="en-US" altLang="en-US" sz="900" dirty="0">
              <a:solidFill>
                <a:schemeClr val="bg1"/>
              </a:solidFill>
            </a:rPr>
            <a:t>earn</a:t>
          </a:r>
          <a:endParaRPr lang="en-US" altLang="zh-CN" sz="1200" dirty="0"/>
        </a:p>
      </dgm:t>
    </dgm:pt>
    <dgm:pt modelId="{F9682A10-E3BB-4BD2-B123-0FBA8220363C}" type="parTrans" cxnId="{70036A4C-99F0-4A69-9803-AEF0B96F51C9}">
      <dgm:prSet/>
      <dgm:spPr/>
      <dgm:t>
        <a:bodyPr/>
        <a:lstStyle/>
        <a:p>
          <a:endParaRPr lang="zh-CN" altLang="en-US"/>
        </a:p>
      </dgm:t>
    </dgm:pt>
    <dgm:pt modelId="{D41FB291-31D4-4A45-A2B7-77FF2739A24B}" type="sibTrans" cxnId="{70036A4C-99F0-4A69-9803-AEF0B96F51C9}">
      <dgm:prSet/>
      <dgm:spPr/>
      <dgm:t>
        <a:bodyPr/>
        <a:lstStyle/>
        <a:p>
          <a:endParaRPr lang="zh-CN" altLang="en-US"/>
        </a:p>
      </dgm:t>
    </dgm:pt>
    <dgm:pt modelId="{71EB1CD0-FD28-45DF-BA96-8D6CA89268D2}">
      <dgm:prSet phldrT="[文本]" custT="1"/>
      <dgm:spPr/>
      <dgm:t>
        <a:bodyPr/>
        <a:lstStyle/>
        <a:p>
          <a:pPr algn="ctr">
            <a:lnSpc>
              <a:spcPct val="100000"/>
            </a:lnSpc>
          </a:pPr>
          <a:r>
            <a:rPr lang="zh-CN" altLang="en-US" sz="1200" dirty="0">
              <a:solidFill>
                <a:schemeClr val="bg1"/>
              </a:solidFill>
            </a:rPr>
            <a:t>成立</a:t>
          </a:r>
          <a:r>
            <a:rPr lang="en-US" altLang="zh-CN" sz="1200" dirty="0">
              <a:solidFill>
                <a:schemeClr val="bg1"/>
              </a:solidFill>
            </a:rPr>
            <a:t>MVT</a:t>
          </a:r>
        </a:p>
        <a:p>
          <a:pPr algn="ctr">
            <a:lnSpc>
              <a:spcPct val="100000"/>
            </a:lnSpc>
          </a:pPr>
          <a:r>
            <a:rPr lang="en-US" altLang="zh-CN" sz="900" dirty="0">
              <a:solidFill>
                <a:schemeClr val="bg1"/>
              </a:solidFill>
            </a:rPr>
            <a:t>Build up Minimized Viable Team</a:t>
          </a:r>
          <a:endParaRPr lang="zh-CN" altLang="en-US" sz="900" dirty="0">
            <a:solidFill>
              <a:schemeClr val="bg1"/>
            </a:solidFill>
          </a:endParaRPr>
        </a:p>
      </dgm:t>
    </dgm:pt>
    <dgm:pt modelId="{FB47093B-A265-4EB9-9124-56C31E7E60C6}" type="parTrans" cxnId="{F0F7E1C1-4E7F-4C17-BAD3-9FD19CD250DC}">
      <dgm:prSet/>
      <dgm:spPr/>
      <dgm:t>
        <a:bodyPr/>
        <a:lstStyle/>
        <a:p>
          <a:endParaRPr lang="zh-CN" altLang="en-US"/>
        </a:p>
      </dgm:t>
    </dgm:pt>
    <dgm:pt modelId="{A093606B-D10E-452A-A84F-F3B79185F5FF}" type="sibTrans" cxnId="{F0F7E1C1-4E7F-4C17-BAD3-9FD19CD250DC}">
      <dgm:prSet/>
      <dgm:spPr/>
      <dgm:t>
        <a:bodyPr/>
        <a:lstStyle/>
        <a:p>
          <a:endParaRPr lang="zh-CN" altLang="en-US"/>
        </a:p>
      </dgm:t>
    </dgm:pt>
    <dgm:pt modelId="{36FEAB19-6295-4325-BB18-A08E7A44CC3C}">
      <dgm:prSet phldrT="[文本]" custT="1"/>
      <dgm:spPr/>
      <dgm:t>
        <a:bodyPr/>
        <a:lstStyle/>
        <a:p>
          <a:pPr algn="ctr"/>
          <a:r>
            <a:rPr lang="zh-CN" altLang="en-US" sz="1300" dirty="0">
              <a:solidFill>
                <a:schemeClr val="bg1"/>
              </a:solidFill>
            </a:rPr>
            <a:t>立项</a:t>
          </a:r>
          <a:endParaRPr lang="en-US" altLang="zh-CN" sz="1300" dirty="0">
            <a:solidFill>
              <a:schemeClr val="bg1"/>
            </a:solidFill>
          </a:endParaRPr>
        </a:p>
        <a:p>
          <a:pPr algn="ctr"/>
          <a:r>
            <a:rPr lang="en-US" altLang="zh-CN" sz="900" dirty="0">
              <a:solidFill>
                <a:schemeClr val="bg1"/>
              </a:solidFill>
            </a:rPr>
            <a:t>Start up Project</a:t>
          </a:r>
        </a:p>
      </dgm:t>
    </dgm:pt>
    <dgm:pt modelId="{595828EF-33E7-4A9D-8FC5-1DCC8D1649DE}" type="parTrans" cxnId="{F8E39E68-2767-4415-87F9-A8B78D323F61}">
      <dgm:prSet/>
      <dgm:spPr/>
      <dgm:t>
        <a:bodyPr/>
        <a:lstStyle/>
        <a:p>
          <a:endParaRPr lang="zh-CN" altLang="en-US"/>
        </a:p>
      </dgm:t>
    </dgm:pt>
    <dgm:pt modelId="{A3961986-EF79-4415-B0B0-DEC898D46594}" type="sibTrans" cxnId="{F8E39E68-2767-4415-87F9-A8B78D323F61}">
      <dgm:prSet/>
      <dgm:spPr/>
      <dgm:t>
        <a:bodyPr/>
        <a:lstStyle/>
        <a:p>
          <a:endParaRPr lang="zh-CN" altLang="en-US"/>
        </a:p>
      </dgm:t>
    </dgm:pt>
    <dgm:pt modelId="{04E1FF3F-A50F-43F8-9422-E68060C49182}">
      <dgm:prSet phldrT="[文本]" custT="1"/>
      <dgm:spPr/>
      <dgm:t>
        <a:bodyPr/>
        <a:lstStyle/>
        <a:p>
          <a:pPr algn="ctr"/>
          <a:r>
            <a:rPr lang="zh-CN" altLang="en-US" sz="1300" dirty="0">
              <a:solidFill>
                <a:schemeClr val="bg1"/>
              </a:solidFill>
            </a:rPr>
            <a:t>开发</a:t>
          </a:r>
          <a:r>
            <a:rPr lang="zh-CN" altLang="en-US" sz="900" dirty="0">
              <a:solidFill>
                <a:schemeClr val="bg1"/>
              </a:solidFill>
            </a:rPr>
            <a:t> </a:t>
          </a:r>
          <a:endParaRPr lang="en-US" altLang="zh-CN" sz="900" dirty="0">
            <a:solidFill>
              <a:schemeClr val="bg1"/>
            </a:solidFill>
          </a:endParaRPr>
        </a:p>
        <a:p>
          <a:pPr algn="ctr"/>
          <a:r>
            <a:rPr lang="en-US" altLang="zh-CN" sz="900" dirty="0">
              <a:solidFill>
                <a:schemeClr val="bg1"/>
              </a:solidFill>
            </a:rPr>
            <a:t>Develop</a:t>
          </a:r>
        </a:p>
      </dgm:t>
    </dgm:pt>
    <dgm:pt modelId="{962F7CDF-3767-445F-B24A-9815335BBAE3}" type="parTrans" cxnId="{00A363B7-4B57-40FC-86DC-E50D99F26CCA}">
      <dgm:prSet/>
      <dgm:spPr/>
      <dgm:t>
        <a:bodyPr/>
        <a:lstStyle/>
        <a:p>
          <a:endParaRPr lang="zh-CN" altLang="en-US"/>
        </a:p>
      </dgm:t>
    </dgm:pt>
    <dgm:pt modelId="{3B0A0814-4B08-4692-81B6-C32666193631}" type="sibTrans" cxnId="{00A363B7-4B57-40FC-86DC-E50D99F26CCA}">
      <dgm:prSet/>
      <dgm:spPr/>
      <dgm:t>
        <a:bodyPr/>
        <a:lstStyle/>
        <a:p>
          <a:endParaRPr lang="zh-CN" altLang="en-US"/>
        </a:p>
      </dgm:t>
    </dgm:pt>
    <dgm:pt modelId="{39628C91-D96D-40F4-A67A-E50CD547A6FB}">
      <dgm:prSet phldrT="[文本]" custT="1"/>
      <dgm:spPr/>
      <dgm:t>
        <a:bodyPr/>
        <a:lstStyle/>
        <a:p>
          <a:pPr algn="ctr"/>
          <a:r>
            <a:rPr lang="zh-CN" altLang="en-US" sz="1300" dirty="0">
              <a:solidFill>
                <a:schemeClr val="bg1"/>
              </a:solidFill>
            </a:rPr>
            <a:t>上线</a:t>
          </a:r>
          <a:r>
            <a:rPr lang="zh-CN" altLang="en-US" sz="900" dirty="0">
              <a:solidFill>
                <a:schemeClr val="bg1"/>
              </a:solidFill>
            </a:rPr>
            <a:t> </a:t>
          </a:r>
          <a:endParaRPr lang="en-US" altLang="zh-CN" sz="900" dirty="0">
            <a:solidFill>
              <a:schemeClr val="bg1"/>
            </a:solidFill>
          </a:endParaRPr>
        </a:p>
        <a:p>
          <a:pPr algn="ctr"/>
          <a:r>
            <a:rPr lang="en-US" altLang="zh-CN" sz="900" dirty="0">
              <a:solidFill>
                <a:schemeClr val="bg1"/>
              </a:solidFill>
            </a:rPr>
            <a:t>Onboard</a:t>
          </a:r>
        </a:p>
      </dgm:t>
    </dgm:pt>
    <dgm:pt modelId="{89AA2F69-6E2A-4C1C-A8AA-B7F5091A40AD}" type="parTrans" cxnId="{128B903E-2B67-4E46-A853-B8EBFF66CFB2}">
      <dgm:prSet/>
      <dgm:spPr/>
      <dgm:t>
        <a:bodyPr/>
        <a:lstStyle/>
        <a:p>
          <a:endParaRPr lang="zh-CN" altLang="en-US"/>
        </a:p>
      </dgm:t>
    </dgm:pt>
    <dgm:pt modelId="{F6A6B993-ACB3-470F-9BA6-5F2965F64C2E}" type="sibTrans" cxnId="{128B903E-2B67-4E46-A853-B8EBFF66CFB2}">
      <dgm:prSet/>
      <dgm:spPr/>
      <dgm:t>
        <a:bodyPr/>
        <a:lstStyle/>
        <a:p>
          <a:endParaRPr lang="zh-CN" altLang="en-US"/>
        </a:p>
      </dgm:t>
    </dgm:pt>
    <dgm:pt modelId="{6253C222-32E2-4473-9D15-EC6832C8EF3C}" type="pres">
      <dgm:prSet presAssocID="{F9C3ACE3-68CB-4145-B232-B44B6C9068B3}" presName="arrowDiagram" presStyleCnt="0">
        <dgm:presLayoutVars>
          <dgm:chMax val="5"/>
          <dgm:dir/>
          <dgm:resizeHandles val="exact"/>
        </dgm:presLayoutVars>
      </dgm:prSet>
      <dgm:spPr/>
    </dgm:pt>
    <dgm:pt modelId="{1AACEB5C-9E48-4126-A245-BFAD365F35EF}" type="pres">
      <dgm:prSet presAssocID="{F9C3ACE3-68CB-4145-B232-B44B6C9068B3}" presName="arrow" presStyleLbl="bgShp" presStyleIdx="0" presStyleCnt="1"/>
      <dgm:spPr>
        <a:solidFill>
          <a:srgbClr val="FF99CC"/>
        </a:solidFill>
      </dgm:spPr>
    </dgm:pt>
    <dgm:pt modelId="{7D1C750B-4C08-4DFB-801F-11DF6D339C5C}" type="pres">
      <dgm:prSet presAssocID="{F9C3ACE3-68CB-4145-B232-B44B6C9068B3}" presName="arrowDiagram5" presStyleCnt="0"/>
      <dgm:spPr/>
    </dgm:pt>
    <dgm:pt modelId="{129B4353-84DC-406A-9424-377155F3D722}" type="pres">
      <dgm:prSet presAssocID="{215B93C9-CB92-4321-ADBC-0E1D6836988A}" presName="bullet5a" presStyleLbl="node1" presStyleIdx="0" presStyleCnt="5"/>
      <dgm:spPr/>
    </dgm:pt>
    <dgm:pt modelId="{52D48FD8-4BC6-4F17-AE54-D2235AB67A0D}" type="pres">
      <dgm:prSet presAssocID="{215B93C9-CB92-4321-ADBC-0E1D6836988A}" presName="textBox5a" presStyleLbl="revTx" presStyleIdx="0" presStyleCnt="5">
        <dgm:presLayoutVars>
          <dgm:bulletEnabled val="1"/>
        </dgm:presLayoutVars>
      </dgm:prSet>
      <dgm:spPr/>
      <dgm:t>
        <a:bodyPr/>
        <a:lstStyle/>
        <a:p>
          <a:endParaRPr lang="zh-CN" altLang="en-US"/>
        </a:p>
      </dgm:t>
    </dgm:pt>
    <dgm:pt modelId="{0D5CBE9C-8855-4DFD-B3D6-50F4F3B7EBB1}" type="pres">
      <dgm:prSet presAssocID="{71EB1CD0-FD28-45DF-BA96-8D6CA89268D2}" presName="bullet5b" presStyleLbl="node1" presStyleIdx="1" presStyleCnt="5"/>
      <dgm:spPr/>
    </dgm:pt>
    <dgm:pt modelId="{6D0F7DE0-731D-4BE5-AACB-CA69A9E6A2C6}" type="pres">
      <dgm:prSet presAssocID="{71EB1CD0-FD28-45DF-BA96-8D6CA89268D2}" presName="textBox5b" presStyleLbl="revTx" presStyleIdx="1" presStyleCnt="5">
        <dgm:presLayoutVars>
          <dgm:bulletEnabled val="1"/>
        </dgm:presLayoutVars>
      </dgm:prSet>
      <dgm:spPr/>
      <dgm:t>
        <a:bodyPr/>
        <a:lstStyle/>
        <a:p>
          <a:endParaRPr lang="zh-CN" altLang="en-US"/>
        </a:p>
      </dgm:t>
    </dgm:pt>
    <dgm:pt modelId="{CA52C493-4E45-4C84-B8BF-A9745457E19E}" type="pres">
      <dgm:prSet presAssocID="{36FEAB19-6295-4325-BB18-A08E7A44CC3C}" presName="bullet5c" presStyleLbl="node1" presStyleIdx="2" presStyleCnt="5"/>
      <dgm:spPr/>
    </dgm:pt>
    <dgm:pt modelId="{D8E33537-5F7F-46F0-893F-92FD3557D452}" type="pres">
      <dgm:prSet presAssocID="{36FEAB19-6295-4325-BB18-A08E7A44CC3C}" presName="textBox5c" presStyleLbl="revTx" presStyleIdx="2" presStyleCnt="5">
        <dgm:presLayoutVars>
          <dgm:bulletEnabled val="1"/>
        </dgm:presLayoutVars>
      </dgm:prSet>
      <dgm:spPr/>
      <dgm:t>
        <a:bodyPr/>
        <a:lstStyle/>
        <a:p>
          <a:endParaRPr lang="zh-CN" altLang="en-US"/>
        </a:p>
      </dgm:t>
    </dgm:pt>
    <dgm:pt modelId="{EBFFC948-8DD9-467B-889D-A12189E48688}" type="pres">
      <dgm:prSet presAssocID="{04E1FF3F-A50F-43F8-9422-E68060C49182}" presName="bullet5d" presStyleLbl="node1" presStyleIdx="3" presStyleCnt="5"/>
      <dgm:spPr/>
    </dgm:pt>
    <dgm:pt modelId="{EFA4F798-54C8-4447-889A-C3100104956D}" type="pres">
      <dgm:prSet presAssocID="{04E1FF3F-A50F-43F8-9422-E68060C49182}" presName="textBox5d" presStyleLbl="revTx" presStyleIdx="3" presStyleCnt="5">
        <dgm:presLayoutVars>
          <dgm:bulletEnabled val="1"/>
        </dgm:presLayoutVars>
      </dgm:prSet>
      <dgm:spPr/>
      <dgm:t>
        <a:bodyPr/>
        <a:lstStyle/>
        <a:p>
          <a:endParaRPr lang="zh-CN" altLang="en-US"/>
        </a:p>
      </dgm:t>
    </dgm:pt>
    <dgm:pt modelId="{12291008-E823-4430-A537-87B80EFCF533}" type="pres">
      <dgm:prSet presAssocID="{39628C91-D96D-40F4-A67A-E50CD547A6FB}" presName="bullet5e" presStyleLbl="node1" presStyleIdx="4" presStyleCnt="5"/>
      <dgm:spPr/>
    </dgm:pt>
    <dgm:pt modelId="{4AC62A6B-3CF4-4B6C-8B2F-DABA6D05324B}" type="pres">
      <dgm:prSet presAssocID="{39628C91-D96D-40F4-A67A-E50CD547A6FB}" presName="textBox5e" presStyleLbl="revTx" presStyleIdx="4" presStyleCnt="5">
        <dgm:presLayoutVars>
          <dgm:bulletEnabled val="1"/>
        </dgm:presLayoutVars>
      </dgm:prSet>
      <dgm:spPr/>
      <dgm:t>
        <a:bodyPr/>
        <a:lstStyle/>
        <a:p>
          <a:endParaRPr lang="zh-CN" altLang="en-US"/>
        </a:p>
      </dgm:t>
    </dgm:pt>
  </dgm:ptLst>
  <dgm:cxnLst>
    <dgm:cxn modelId="{F8E39E68-2767-4415-87F9-A8B78D323F61}" srcId="{F9C3ACE3-68CB-4145-B232-B44B6C9068B3}" destId="{36FEAB19-6295-4325-BB18-A08E7A44CC3C}" srcOrd="2" destOrd="0" parTransId="{595828EF-33E7-4A9D-8FC5-1DCC8D1649DE}" sibTransId="{A3961986-EF79-4415-B0B0-DEC898D46594}"/>
    <dgm:cxn modelId="{70036A4C-99F0-4A69-9803-AEF0B96F51C9}" srcId="{F9C3ACE3-68CB-4145-B232-B44B6C9068B3}" destId="{215B93C9-CB92-4321-ADBC-0E1D6836988A}" srcOrd="0" destOrd="0" parTransId="{F9682A10-E3BB-4BD2-B123-0FBA8220363C}" sibTransId="{D41FB291-31D4-4A45-A2B7-77FF2739A24B}"/>
    <dgm:cxn modelId="{128B903E-2B67-4E46-A853-B8EBFF66CFB2}" srcId="{F9C3ACE3-68CB-4145-B232-B44B6C9068B3}" destId="{39628C91-D96D-40F4-A67A-E50CD547A6FB}" srcOrd="4" destOrd="0" parTransId="{89AA2F69-6E2A-4C1C-A8AA-B7F5091A40AD}" sibTransId="{F6A6B993-ACB3-470F-9BA6-5F2965F64C2E}"/>
    <dgm:cxn modelId="{F0F7E1C1-4E7F-4C17-BAD3-9FD19CD250DC}" srcId="{F9C3ACE3-68CB-4145-B232-B44B6C9068B3}" destId="{71EB1CD0-FD28-45DF-BA96-8D6CA89268D2}" srcOrd="1" destOrd="0" parTransId="{FB47093B-A265-4EB9-9124-56C31E7E60C6}" sibTransId="{A093606B-D10E-452A-A84F-F3B79185F5FF}"/>
    <dgm:cxn modelId="{25854E49-EA24-4999-A6C6-FB202D7912B9}" type="presOf" srcId="{F9C3ACE3-68CB-4145-B232-B44B6C9068B3}" destId="{6253C222-32E2-4473-9D15-EC6832C8EF3C}" srcOrd="0" destOrd="0" presId="urn:microsoft.com/office/officeart/2005/8/layout/arrow2"/>
    <dgm:cxn modelId="{05525375-7D74-4AD8-BFE7-308AB6013E7E}" type="presOf" srcId="{36FEAB19-6295-4325-BB18-A08E7A44CC3C}" destId="{D8E33537-5F7F-46F0-893F-92FD3557D452}" srcOrd="0" destOrd="0" presId="urn:microsoft.com/office/officeart/2005/8/layout/arrow2"/>
    <dgm:cxn modelId="{D64CE8B9-1537-489E-8ED9-AC22874F9621}" type="presOf" srcId="{71EB1CD0-FD28-45DF-BA96-8D6CA89268D2}" destId="{6D0F7DE0-731D-4BE5-AACB-CA69A9E6A2C6}" srcOrd="0" destOrd="0" presId="urn:microsoft.com/office/officeart/2005/8/layout/arrow2"/>
    <dgm:cxn modelId="{00A363B7-4B57-40FC-86DC-E50D99F26CCA}" srcId="{F9C3ACE3-68CB-4145-B232-B44B6C9068B3}" destId="{04E1FF3F-A50F-43F8-9422-E68060C49182}" srcOrd="3" destOrd="0" parTransId="{962F7CDF-3767-445F-B24A-9815335BBAE3}" sibTransId="{3B0A0814-4B08-4692-81B6-C32666193631}"/>
    <dgm:cxn modelId="{D1534CF0-2D92-47E3-9E17-6F15326F00C2}" type="presOf" srcId="{215B93C9-CB92-4321-ADBC-0E1D6836988A}" destId="{52D48FD8-4BC6-4F17-AE54-D2235AB67A0D}" srcOrd="0" destOrd="0" presId="urn:microsoft.com/office/officeart/2005/8/layout/arrow2"/>
    <dgm:cxn modelId="{29A5C25F-2F8F-4147-BB4C-5B41358F8161}" type="presOf" srcId="{39628C91-D96D-40F4-A67A-E50CD547A6FB}" destId="{4AC62A6B-3CF4-4B6C-8B2F-DABA6D05324B}" srcOrd="0" destOrd="0" presId="urn:microsoft.com/office/officeart/2005/8/layout/arrow2"/>
    <dgm:cxn modelId="{8264EAF5-1161-4D43-BA3C-FD3E6C448FC4}" type="presOf" srcId="{04E1FF3F-A50F-43F8-9422-E68060C49182}" destId="{EFA4F798-54C8-4447-889A-C3100104956D}" srcOrd="0" destOrd="0" presId="urn:microsoft.com/office/officeart/2005/8/layout/arrow2"/>
    <dgm:cxn modelId="{6C45CBED-E0E5-4253-BB67-45388F6FB6FD}" type="presParOf" srcId="{6253C222-32E2-4473-9D15-EC6832C8EF3C}" destId="{1AACEB5C-9E48-4126-A245-BFAD365F35EF}" srcOrd="0" destOrd="0" presId="urn:microsoft.com/office/officeart/2005/8/layout/arrow2"/>
    <dgm:cxn modelId="{0777123E-1B8F-41C5-ADE0-74277E876223}" type="presParOf" srcId="{6253C222-32E2-4473-9D15-EC6832C8EF3C}" destId="{7D1C750B-4C08-4DFB-801F-11DF6D339C5C}" srcOrd="1" destOrd="0" presId="urn:microsoft.com/office/officeart/2005/8/layout/arrow2"/>
    <dgm:cxn modelId="{D1898FE8-DC0A-4DCA-BBF5-7F2D30C34DA7}" type="presParOf" srcId="{7D1C750B-4C08-4DFB-801F-11DF6D339C5C}" destId="{129B4353-84DC-406A-9424-377155F3D722}" srcOrd="0" destOrd="0" presId="urn:microsoft.com/office/officeart/2005/8/layout/arrow2"/>
    <dgm:cxn modelId="{D1CBE897-9D90-498C-BD73-DAF203C28AAE}" type="presParOf" srcId="{7D1C750B-4C08-4DFB-801F-11DF6D339C5C}" destId="{52D48FD8-4BC6-4F17-AE54-D2235AB67A0D}" srcOrd="1" destOrd="0" presId="urn:microsoft.com/office/officeart/2005/8/layout/arrow2"/>
    <dgm:cxn modelId="{D364239B-222A-4D93-BC22-17BEDC72CEE7}" type="presParOf" srcId="{7D1C750B-4C08-4DFB-801F-11DF6D339C5C}" destId="{0D5CBE9C-8855-4DFD-B3D6-50F4F3B7EBB1}" srcOrd="2" destOrd="0" presId="urn:microsoft.com/office/officeart/2005/8/layout/arrow2"/>
    <dgm:cxn modelId="{1DDFC5CD-F0EE-43D4-96E0-B7EE2E8AFE0C}" type="presParOf" srcId="{7D1C750B-4C08-4DFB-801F-11DF6D339C5C}" destId="{6D0F7DE0-731D-4BE5-AACB-CA69A9E6A2C6}" srcOrd="3" destOrd="0" presId="urn:microsoft.com/office/officeart/2005/8/layout/arrow2"/>
    <dgm:cxn modelId="{49F3F0EB-F5DA-4AFC-A50D-02AB8F783A7C}" type="presParOf" srcId="{7D1C750B-4C08-4DFB-801F-11DF6D339C5C}" destId="{CA52C493-4E45-4C84-B8BF-A9745457E19E}" srcOrd="4" destOrd="0" presId="urn:microsoft.com/office/officeart/2005/8/layout/arrow2"/>
    <dgm:cxn modelId="{428AF2E8-21A3-4915-A200-FA8EA3D1779E}" type="presParOf" srcId="{7D1C750B-4C08-4DFB-801F-11DF6D339C5C}" destId="{D8E33537-5F7F-46F0-893F-92FD3557D452}" srcOrd="5" destOrd="0" presId="urn:microsoft.com/office/officeart/2005/8/layout/arrow2"/>
    <dgm:cxn modelId="{88745404-E3D4-4FD7-A720-F621F1083C69}" type="presParOf" srcId="{7D1C750B-4C08-4DFB-801F-11DF6D339C5C}" destId="{EBFFC948-8DD9-467B-889D-A12189E48688}" srcOrd="6" destOrd="0" presId="urn:microsoft.com/office/officeart/2005/8/layout/arrow2"/>
    <dgm:cxn modelId="{885801C8-D678-4704-8113-7228CE3ECDCB}" type="presParOf" srcId="{7D1C750B-4C08-4DFB-801F-11DF6D339C5C}" destId="{EFA4F798-54C8-4447-889A-C3100104956D}" srcOrd="7" destOrd="0" presId="urn:microsoft.com/office/officeart/2005/8/layout/arrow2"/>
    <dgm:cxn modelId="{0F92B12B-40C2-4DA2-9576-F505700B6494}" type="presParOf" srcId="{7D1C750B-4C08-4DFB-801F-11DF6D339C5C}" destId="{12291008-E823-4430-A537-87B80EFCF533}" srcOrd="8" destOrd="0" presId="urn:microsoft.com/office/officeart/2005/8/layout/arrow2"/>
    <dgm:cxn modelId="{A17C1513-C9D2-494E-9B81-DF052E45E257}" type="presParOf" srcId="{7D1C750B-4C08-4DFB-801F-11DF6D339C5C}" destId="{4AC62A6B-3CF4-4B6C-8B2F-DABA6D05324B}"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9CEAB5-6258-44FE-ACC2-1E0B2D2B30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DE4B81BA-4053-43C2-82E3-7381FEC20314}">
      <dgm:prSet phldrT="[文本]" custT="1"/>
      <dgm:spPr>
        <a:solidFill>
          <a:schemeClr val="accent2">
            <a:lumMod val="40000"/>
            <a:lumOff val="60000"/>
            <a:alpha val="30000"/>
          </a:schemeClr>
        </a:solidFill>
        <a:ln>
          <a:noFill/>
        </a:ln>
        <a:effectLst>
          <a:outerShdw blurRad="50800" dist="38100" dir="5400000" algn="t" rotWithShape="0">
            <a:prstClr val="black">
              <a:alpha val="40000"/>
            </a:prstClr>
          </a:outerShdw>
        </a:effectLst>
      </dgm:spPr>
      <dgm:t>
        <a:bodyPr/>
        <a:lstStyle/>
        <a:p>
          <a:r>
            <a:rPr lang="en-US" altLang="zh-CN" sz="1400" dirty="0"/>
            <a:t>CTO</a:t>
          </a:r>
          <a:endParaRPr lang="zh-CN" altLang="en-US" sz="1400" dirty="0"/>
        </a:p>
      </dgm:t>
    </dgm:pt>
    <dgm:pt modelId="{F9C6FAFA-A8B7-40C0-A2A4-09CB48069DC3}" type="parTrans" cxnId="{111D2A34-8DA1-4694-B250-AB319938138C}">
      <dgm:prSet/>
      <dgm:spPr/>
      <dgm:t>
        <a:bodyPr/>
        <a:lstStyle/>
        <a:p>
          <a:endParaRPr lang="zh-CN" altLang="en-US"/>
        </a:p>
      </dgm:t>
    </dgm:pt>
    <dgm:pt modelId="{6FDF5A74-3420-41CB-A397-4EBEAC56D7A6}" type="sibTrans" cxnId="{111D2A34-8DA1-4694-B250-AB319938138C}">
      <dgm:prSet/>
      <dgm:spPr/>
      <dgm:t>
        <a:bodyPr/>
        <a:lstStyle/>
        <a:p>
          <a:endParaRPr lang="zh-CN" altLang="en-US"/>
        </a:p>
      </dgm:t>
    </dgm:pt>
    <dgm:pt modelId="{097273FD-8EA4-4619-BEB6-3F93583DCE77}" type="asst">
      <dgm:prSet phldrT="[文本]" custT="1"/>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sz="1100" dirty="0"/>
            <a:t>产品经理</a:t>
          </a:r>
          <a:endParaRPr lang="en-US" altLang="zh-CN" sz="1100" dirty="0"/>
        </a:p>
        <a:p>
          <a:r>
            <a:rPr lang="en-US" altLang="zh-CN" sz="1100" dirty="0"/>
            <a:t>Product Manager</a:t>
          </a:r>
          <a:endParaRPr lang="zh-CN" altLang="en-US" sz="1100" dirty="0"/>
        </a:p>
      </dgm:t>
    </dgm:pt>
    <dgm:pt modelId="{BFB1ADB0-7A1D-4642-B8B1-A8C6D0E1594D}" type="parTrans" cxnId="{4F3AC467-8412-47FD-80E3-AB6974B6F53D}">
      <dgm:prSet/>
      <dgm:spPr/>
      <dgm:t>
        <a:bodyPr/>
        <a:lstStyle/>
        <a:p>
          <a:endParaRPr lang="zh-CN" altLang="en-US"/>
        </a:p>
      </dgm:t>
    </dgm:pt>
    <dgm:pt modelId="{AC79DDE5-A61F-4F63-9F72-2F5A14FFB4AD}" type="sibTrans" cxnId="{4F3AC467-8412-47FD-80E3-AB6974B6F53D}">
      <dgm:prSet/>
      <dgm:spPr/>
      <dgm:t>
        <a:bodyPr/>
        <a:lstStyle/>
        <a:p>
          <a:endParaRPr lang="zh-CN" altLang="en-US"/>
        </a:p>
      </dgm:t>
    </dgm:pt>
    <dgm:pt modelId="{52863CFD-7388-4998-8083-DAD2158E0A5B}">
      <dgm:prSet phldrT="[文本]"/>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dirty="0"/>
            <a:t>高级</a:t>
          </a:r>
          <a:r>
            <a:rPr lang="en-US" altLang="zh-CN" dirty="0"/>
            <a:t>IOS</a:t>
          </a:r>
          <a:r>
            <a:rPr lang="zh-CN" altLang="en-US" dirty="0"/>
            <a:t>开发工程师</a:t>
          </a:r>
          <a:endParaRPr lang="en-US" altLang="zh-CN" dirty="0"/>
        </a:p>
        <a:p>
          <a:r>
            <a:rPr lang="en-US" altLang="zh-CN" dirty="0"/>
            <a:t>Senior IOS Developer</a:t>
          </a:r>
        </a:p>
        <a:p>
          <a:r>
            <a:rPr lang="en-US" altLang="zh-CN" dirty="0"/>
            <a:t>(if needed)</a:t>
          </a:r>
          <a:endParaRPr lang="zh-CN" altLang="en-US" dirty="0"/>
        </a:p>
      </dgm:t>
    </dgm:pt>
    <dgm:pt modelId="{5D33953C-7359-4608-B667-5ADC76BF0C23}" type="parTrans" cxnId="{EB9BA0CF-15CA-40C5-9823-B34D80383BF4}">
      <dgm:prSet/>
      <dgm:spPr/>
      <dgm:t>
        <a:bodyPr/>
        <a:lstStyle/>
        <a:p>
          <a:endParaRPr lang="zh-CN" altLang="en-US"/>
        </a:p>
      </dgm:t>
    </dgm:pt>
    <dgm:pt modelId="{CB33C14B-F7E0-4CF3-855F-1BEAF2C011FF}" type="sibTrans" cxnId="{EB9BA0CF-15CA-40C5-9823-B34D80383BF4}">
      <dgm:prSet/>
      <dgm:spPr/>
      <dgm:t>
        <a:bodyPr/>
        <a:lstStyle/>
        <a:p>
          <a:endParaRPr lang="zh-CN" altLang="en-US"/>
        </a:p>
      </dgm:t>
    </dgm:pt>
    <dgm:pt modelId="{379DF6E3-39FA-4F46-99BF-E9EDE9443A73}">
      <dgm:prSet phldrT="[文本]"/>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dirty="0"/>
            <a:t>高级</a:t>
          </a:r>
          <a:r>
            <a:rPr lang="en-US" altLang="zh-CN" dirty="0"/>
            <a:t>Android</a:t>
          </a:r>
          <a:r>
            <a:rPr lang="zh-CN" altLang="en-US" dirty="0"/>
            <a:t>开发工程师</a:t>
          </a:r>
          <a:endParaRPr lang="en-US" altLang="zh-CN" dirty="0"/>
        </a:p>
        <a:p>
          <a:r>
            <a:rPr lang="en-US" altLang="zh-CN" dirty="0"/>
            <a:t>Senior Android Developer</a:t>
          </a:r>
        </a:p>
        <a:p>
          <a:r>
            <a:rPr lang="en-US" altLang="zh-CN" dirty="0"/>
            <a:t>(if needed)</a:t>
          </a:r>
          <a:endParaRPr lang="zh-CN" altLang="en-US" dirty="0"/>
        </a:p>
      </dgm:t>
    </dgm:pt>
    <dgm:pt modelId="{11F55340-EE2E-474F-9094-F0D9133003D3}" type="parTrans" cxnId="{5BD9D414-1B11-4031-B204-AD27172F86F6}">
      <dgm:prSet/>
      <dgm:spPr/>
      <dgm:t>
        <a:bodyPr/>
        <a:lstStyle/>
        <a:p>
          <a:endParaRPr lang="zh-CN" altLang="en-US"/>
        </a:p>
      </dgm:t>
    </dgm:pt>
    <dgm:pt modelId="{7F35D1C2-FD16-42CA-9187-53FEDBD4E588}" type="sibTrans" cxnId="{5BD9D414-1B11-4031-B204-AD27172F86F6}">
      <dgm:prSet/>
      <dgm:spPr/>
      <dgm:t>
        <a:bodyPr/>
        <a:lstStyle/>
        <a:p>
          <a:endParaRPr lang="zh-CN" altLang="en-US"/>
        </a:p>
      </dgm:t>
    </dgm:pt>
    <dgm:pt modelId="{3556F6DC-B81D-48E2-B371-680507A04B80}" type="pres">
      <dgm:prSet presAssocID="{DA9CEAB5-6258-44FE-ACC2-1E0B2D2B30A4}" presName="hierChild1" presStyleCnt="0">
        <dgm:presLayoutVars>
          <dgm:orgChart val="1"/>
          <dgm:chPref val="1"/>
          <dgm:dir/>
          <dgm:animOne val="branch"/>
          <dgm:animLvl val="lvl"/>
          <dgm:resizeHandles/>
        </dgm:presLayoutVars>
      </dgm:prSet>
      <dgm:spPr/>
      <dgm:t>
        <a:bodyPr/>
        <a:lstStyle/>
        <a:p>
          <a:endParaRPr lang="zh-CN" altLang="en-US"/>
        </a:p>
      </dgm:t>
    </dgm:pt>
    <dgm:pt modelId="{960AACD3-9578-4361-806F-2898F15B13BE}" type="pres">
      <dgm:prSet presAssocID="{DE4B81BA-4053-43C2-82E3-7381FEC20314}" presName="hierRoot1" presStyleCnt="0">
        <dgm:presLayoutVars>
          <dgm:hierBranch val="init"/>
        </dgm:presLayoutVars>
      </dgm:prSet>
      <dgm:spPr/>
    </dgm:pt>
    <dgm:pt modelId="{1B0151BB-E890-4EB0-A347-20F64501E76E}" type="pres">
      <dgm:prSet presAssocID="{DE4B81BA-4053-43C2-82E3-7381FEC20314}" presName="rootComposite1" presStyleCnt="0"/>
      <dgm:spPr/>
    </dgm:pt>
    <dgm:pt modelId="{AE600C2C-6BFA-42BC-A8C0-CCCB7DC35BCE}" type="pres">
      <dgm:prSet presAssocID="{DE4B81BA-4053-43C2-82E3-7381FEC20314}" presName="rootText1" presStyleLbl="node0" presStyleIdx="0" presStyleCnt="1">
        <dgm:presLayoutVars>
          <dgm:chPref val="3"/>
        </dgm:presLayoutVars>
      </dgm:prSet>
      <dgm:spPr/>
      <dgm:t>
        <a:bodyPr/>
        <a:lstStyle/>
        <a:p>
          <a:endParaRPr lang="zh-CN" altLang="en-US"/>
        </a:p>
      </dgm:t>
    </dgm:pt>
    <dgm:pt modelId="{8E6A5FCD-920C-4AD5-9057-FF342AB68C3D}" type="pres">
      <dgm:prSet presAssocID="{DE4B81BA-4053-43C2-82E3-7381FEC20314}" presName="rootConnector1" presStyleLbl="node1" presStyleIdx="0" presStyleCnt="0"/>
      <dgm:spPr/>
      <dgm:t>
        <a:bodyPr/>
        <a:lstStyle/>
        <a:p>
          <a:endParaRPr lang="zh-CN" altLang="en-US"/>
        </a:p>
      </dgm:t>
    </dgm:pt>
    <dgm:pt modelId="{4C8118E0-30CD-4751-AEDB-A857E502DF53}" type="pres">
      <dgm:prSet presAssocID="{DE4B81BA-4053-43C2-82E3-7381FEC20314}" presName="hierChild2" presStyleCnt="0"/>
      <dgm:spPr/>
    </dgm:pt>
    <dgm:pt modelId="{30681A7A-34A3-4CE2-A5EF-00B5095FDD35}" type="pres">
      <dgm:prSet presAssocID="{5D33953C-7359-4608-B667-5ADC76BF0C23}" presName="Name37" presStyleLbl="parChTrans1D2" presStyleIdx="0" presStyleCnt="3"/>
      <dgm:spPr/>
      <dgm:t>
        <a:bodyPr/>
        <a:lstStyle/>
        <a:p>
          <a:endParaRPr lang="zh-CN" altLang="en-US"/>
        </a:p>
      </dgm:t>
    </dgm:pt>
    <dgm:pt modelId="{8D834898-332F-4E20-866F-4C3E6A0B25AE}" type="pres">
      <dgm:prSet presAssocID="{52863CFD-7388-4998-8083-DAD2158E0A5B}" presName="hierRoot2" presStyleCnt="0">
        <dgm:presLayoutVars>
          <dgm:hierBranch val="init"/>
        </dgm:presLayoutVars>
      </dgm:prSet>
      <dgm:spPr/>
    </dgm:pt>
    <dgm:pt modelId="{E65E75C9-61C3-46CA-A886-3DD35B43913B}" type="pres">
      <dgm:prSet presAssocID="{52863CFD-7388-4998-8083-DAD2158E0A5B}" presName="rootComposite" presStyleCnt="0"/>
      <dgm:spPr/>
    </dgm:pt>
    <dgm:pt modelId="{7C8DAED4-E8CE-4571-870A-5B8D59A878C8}" type="pres">
      <dgm:prSet presAssocID="{52863CFD-7388-4998-8083-DAD2158E0A5B}" presName="rootText" presStyleLbl="node2" presStyleIdx="0" presStyleCnt="2">
        <dgm:presLayoutVars>
          <dgm:chPref val="3"/>
        </dgm:presLayoutVars>
      </dgm:prSet>
      <dgm:spPr/>
      <dgm:t>
        <a:bodyPr/>
        <a:lstStyle/>
        <a:p>
          <a:endParaRPr lang="zh-CN" altLang="en-US"/>
        </a:p>
      </dgm:t>
    </dgm:pt>
    <dgm:pt modelId="{6656754E-CCD5-4551-9EBE-83BCAF0444AE}" type="pres">
      <dgm:prSet presAssocID="{52863CFD-7388-4998-8083-DAD2158E0A5B}" presName="rootConnector" presStyleLbl="node2" presStyleIdx="0" presStyleCnt="2"/>
      <dgm:spPr/>
      <dgm:t>
        <a:bodyPr/>
        <a:lstStyle/>
        <a:p>
          <a:endParaRPr lang="zh-CN" altLang="en-US"/>
        </a:p>
      </dgm:t>
    </dgm:pt>
    <dgm:pt modelId="{49FE17D9-08A7-4494-9651-08A052E058F3}" type="pres">
      <dgm:prSet presAssocID="{52863CFD-7388-4998-8083-DAD2158E0A5B}" presName="hierChild4" presStyleCnt="0"/>
      <dgm:spPr/>
    </dgm:pt>
    <dgm:pt modelId="{1190541F-6B7B-4787-90E0-0E1B3E2FE091}" type="pres">
      <dgm:prSet presAssocID="{52863CFD-7388-4998-8083-DAD2158E0A5B}" presName="hierChild5" presStyleCnt="0"/>
      <dgm:spPr/>
    </dgm:pt>
    <dgm:pt modelId="{9DDF5878-6C84-4DC8-9028-A3F9AAEAF71E}" type="pres">
      <dgm:prSet presAssocID="{11F55340-EE2E-474F-9094-F0D9133003D3}" presName="Name37" presStyleLbl="parChTrans1D2" presStyleIdx="1" presStyleCnt="3"/>
      <dgm:spPr/>
      <dgm:t>
        <a:bodyPr/>
        <a:lstStyle/>
        <a:p>
          <a:endParaRPr lang="zh-CN" altLang="en-US"/>
        </a:p>
      </dgm:t>
    </dgm:pt>
    <dgm:pt modelId="{D90D5BFF-A039-4B2C-8C61-BEF34492A9FB}" type="pres">
      <dgm:prSet presAssocID="{379DF6E3-39FA-4F46-99BF-E9EDE9443A73}" presName="hierRoot2" presStyleCnt="0">
        <dgm:presLayoutVars>
          <dgm:hierBranch val="init"/>
        </dgm:presLayoutVars>
      </dgm:prSet>
      <dgm:spPr/>
    </dgm:pt>
    <dgm:pt modelId="{47A7C7B4-3143-4367-A689-04BD30314717}" type="pres">
      <dgm:prSet presAssocID="{379DF6E3-39FA-4F46-99BF-E9EDE9443A73}" presName="rootComposite" presStyleCnt="0"/>
      <dgm:spPr/>
    </dgm:pt>
    <dgm:pt modelId="{DE829B38-6908-413A-9EBB-2D6F8E17AD33}" type="pres">
      <dgm:prSet presAssocID="{379DF6E3-39FA-4F46-99BF-E9EDE9443A73}" presName="rootText" presStyleLbl="node2" presStyleIdx="1" presStyleCnt="2">
        <dgm:presLayoutVars>
          <dgm:chPref val="3"/>
        </dgm:presLayoutVars>
      </dgm:prSet>
      <dgm:spPr/>
      <dgm:t>
        <a:bodyPr/>
        <a:lstStyle/>
        <a:p>
          <a:endParaRPr lang="zh-CN" altLang="en-US"/>
        </a:p>
      </dgm:t>
    </dgm:pt>
    <dgm:pt modelId="{3A137FE7-C396-433B-B3FD-3AC1BE0DAB8B}" type="pres">
      <dgm:prSet presAssocID="{379DF6E3-39FA-4F46-99BF-E9EDE9443A73}" presName="rootConnector" presStyleLbl="node2" presStyleIdx="1" presStyleCnt="2"/>
      <dgm:spPr/>
      <dgm:t>
        <a:bodyPr/>
        <a:lstStyle/>
        <a:p>
          <a:endParaRPr lang="zh-CN" altLang="en-US"/>
        </a:p>
      </dgm:t>
    </dgm:pt>
    <dgm:pt modelId="{A7607A58-096D-4414-B03F-010BD465B68E}" type="pres">
      <dgm:prSet presAssocID="{379DF6E3-39FA-4F46-99BF-E9EDE9443A73}" presName="hierChild4" presStyleCnt="0"/>
      <dgm:spPr/>
    </dgm:pt>
    <dgm:pt modelId="{774D639D-E887-4DCD-9CDF-250B7E9C8B31}" type="pres">
      <dgm:prSet presAssocID="{379DF6E3-39FA-4F46-99BF-E9EDE9443A73}" presName="hierChild5" presStyleCnt="0"/>
      <dgm:spPr/>
    </dgm:pt>
    <dgm:pt modelId="{3A9B226B-15C1-405B-9138-F4C5D8BA355D}" type="pres">
      <dgm:prSet presAssocID="{DE4B81BA-4053-43C2-82E3-7381FEC20314}" presName="hierChild3" presStyleCnt="0"/>
      <dgm:spPr/>
    </dgm:pt>
    <dgm:pt modelId="{EA04819C-13EA-45AC-B79D-67462B2E3842}" type="pres">
      <dgm:prSet presAssocID="{BFB1ADB0-7A1D-4642-B8B1-A8C6D0E1594D}" presName="Name111" presStyleLbl="parChTrans1D2" presStyleIdx="2" presStyleCnt="3"/>
      <dgm:spPr/>
      <dgm:t>
        <a:bodyPr/>
        <a:lstStyle/>
        <a:p>
          <a:endParaRPr lang="zh-CN" altLang="en-US"/>
        </a:p>
      </dgm:t>
    </dgm:pt>
    <dgm:pt modelId="{874525CA-F6CF-494D-B5E1-75955C9FB22F}" type="pres">
      <dgm:prSet presAssocID="{097273FD-8EA4-4619-BEB6-3F93583DCE77}" presName="hierRoot3" presStyleCnt="0">
        <dgm:presLayoutVars>
          <dgm:hierBranch val="init"/>
        </dgm:presLayoutVars>
      </dgm:prSet>
      <dgm:spPr/>
    </dgm:pt>
    <dgm:pt modelId="{8BCB92E0-6DD2-4ED2-ADB0-FC4852FB24C7}" type="pres">
      <dgm:prSet presAssocID="{097273FD-8EA4-4619-BEB6-3F93583DCE77}" presName="rootComposite3" presStyleCnt="0"/>
      <dgm:spPr/>
    </dgm:pt>
    <dgm:pt modelId="{8B99F994-C467-4DA8-86C3-99720AEBD319}" type="pres">
      <dgm:prSet presAssocID="{097273FD-8EA4-4619-BEB6-3F93583DCE77}" presName="rootText3" presStyleLbl="asst1" presStyleIdx="0" presStyleCnt="1">
        <dgm:presLayoutVars>
          <dgm:chPref val="3"/>
        </dgm:presLayoutVars>
      </dgm:prSet>
      <dgm:spPr/>
      <dgm:t>
        <a:bodyPr/>
        <a:lstStyle/>
        <a:p>
          <a:endParaRPr lang="zh-CN" altLang="en-US"/>
        </a:p>
      </dgm:t>
    </dgm:pt>
    <dgm:pt modelId="{917A6719-9172-4402-B04D-8A83DFBE3340}" type="pres">
      <dgm:prSet presAssocID="{097273FD-8EA4-4619-BEB6-3F93583DCE77}" presName="rootConnector3" presStyleLbl="asst1" presStyleIdx="0" presStyleCnt="1"/>
      <dgm:spPr/>
      <dgm:t>
        <a:bodyPr/>
        <a:lstStyle/>
        <a:p>
          <a:endParaRPr lang="zh-CN" altLang="en-US"/>
        </a:p>
      </dgm:t>
    </dgm:pt>
    <dgm:pt modelId="{AA70BE66-C91F-48C0-A0D8-A619D1D896E7}" type="pres">
      <dgm:prSet presAssocID="{097273FD-8EA4-4619-BEB6-3F93583DCE77}" presName="hierChild6" presStyleCnt="0"/>
      <dgm:spPr/>
    </dgm:pt>
    <dgm:pt modelId="{287B164B-A787-42AC-9A06-A508D66D56A9}" type="pres">
      <dgm:prSet presAssocID="{097273FD-8EA4-4619-BEB6-3F93583DCE77}" presName="hierChild7" presStyleCnt="0"/>
      <dgm:spPr/>
    </dgm:pt>
  </dgm:ptLst>
  <dgm:cxnLst>
    <dgm:cxn modelId="{ACC12119-8C45-444A-9976-2FA1D6C45D18}" type="presOf" srcId="{379DF6E3-39FA-4F46-99BF-E9EDE9443A73}" destId="{DE829B38-6908-413A-9EBB-2D6F8E17AD33}" srcOrd="0" destOrd="0" presId="urn:microsoft.com/office/officeart/2005/8/layout/orgChart1"/>
    <dgm:cxn modelId="{EDD7DA8E-689F-4223-9128-9B0E77430FDB}" type="presOf" srcId="{5D33953C-7359-4608-B667-5ADC76BF0C23}" destId="{30681A7A-34A3-4CE2-A5EF-00B5095FDD35}" srcOrd="0" destOrd="0" presId="urn:microsoft.com/office/officeart/2005/8/layout/orgChart1"/>
    <dgm:cxn modelId="{FB7EE0C0-541E-48AE-A935-0370B4BB01C5}" type="presOf" srcId="{BFB1ADB0-7A1D-4642-B8B1-A8C6D0E1594D}" destId="{EA04819C-13EA-45AC-B79D-67462B2E3842}" srcOrd="0" destOrd="0" presId="urn:microsoft.com/office/officeart/2005/8/layout/orgChart1"/>
    <dgm:cxn modelId="{EB9BA0CF-15CA-40C5-9823-B34D80383BF4}" srcId="{DE4B81BA-4053-43C2-82E3-7381FEC20314}" destId="{52863CFD-7388-4998-8083-DAD2158E0A5B}" srcOrd="1" destOrd="0" parTransId="{5D33953C-7359-4608-B667-5ADC76BF0C23}" sibTransId="{CB33C14B-F7E0-4CF3-855F-1BEAF2C011FF}"/>
    <dgm:cxn modelId="{160D598D-E1CD-4577-BE3C-3885D0C23FFF}" type="presOf" srcId="{097273FD-8EA4-4619-BEB6-3F93583DCE77}" destId="{917A6719-9172-4402-B04D-8A83DFBE3340}" srcOrd="1" destOrd="0" presId="urn:microsoft.com/office/officeart/2005/8/layout/orgChart1"/>
    <dgm:cxn modelId="{4EE1C329-9361-45C3-9A63-5732A45773D6}" type="presOf" srcId="{DE4B81BA-4053-43C2-82E3-7381FEC20314}" destId="{8E6A5FCD-920C-4AD5-9057-FF342AB68C3D}" srcOrd="1" destOrd="0" presId="urn:microsoft.com/office/officeart/2005/8/layout/orgChart1"/>
    <dgm:cxn modelId="{363A0E9D-2D5B-405C-9E67-69268B06E242}" type="presOf" srcId="{DA9CEAB5-6258-44FE-ACC2-1E0B2D2B30A4}" destId="{3556F6DC-B81D-48E2-B371-680507A04B80}" srcOrd="0" destOrd="0" presId="urn:microsoft.com/office/officeart/2005/8/layout/orgChart1"/>
    <dgm:cxn modelId="{12AC6A4D-78D5-47BC-B619-DEE94993732A}" type="presOf" srcId="{379DF6E3-39FA-4F46-99BF-E9EDE9443A73}" destId="{3A137FE7-C396-433B-B3FD-3AC1BE0DAB8B}" srcOrd="1" destOrd="0" presId="urn:microsoft.com/office/officeart/2005/8/layout/orgChart1"/>
    <dgm:cxn modelId="{A2FFE7F5-0239-4E19-8F6E-6E56E7050191}" type="presOf" srcId="{DE4B81BA-4053-43C2-82E3-7381FEC20314}" destId="{AE600C2C-6BFA-42BC-A8C0-CCCB7DC35BCE}" srcOrd="0" destOrd="0" presId="urn:microsoft.com/office/officeart/2005/8/layout/orgChart1"/>
    <dgm:cxn modelId="{87073F56-7A3D-48B3-9420-CA58645DE830}" type="presOf" srcId="{52863CFD-7388-4998-8083-DAD2158E0A5B}" destId="{6656754E-CCD5-4551-9EBE-83BCAF0444AE}" srcOrd="1" destOrd="0" presId="urn:microsoft.com/office/officeart/2005/8/layout/orgChart1"/>
    <dgm:cxn modelId="{111D2A34-8DA1-4694-B250-AB319938138C}" srcId="{DA9CEAB5-6258-44FE-ACC2-1E0B2D2B30A4}" destId="{DE4B81BA-4053-43C2-82E3-7381FEC20314}" srcOrd="0" destOrd="0" parTransId="{F9C6FAFA-A8B7-40C0-A2A4-09CB48069DC3}" sibTransId="{6FDF5A74-3420-41CB-A397-4EBEAC56D7A6}"/>
    <dgm:cxn modelId="{C86D2647-25D1-4AC4-99E3-6BB1A9625176}" type="presOf" srcId="{11F55340-EE2E-474F-9094-F0D9133003D3}" destId="{9DDF5878-6C84-4DC8-9028-A3F9AAEAF71E}" srcOrd="0" destOrd="0" presId="urn:microsoft.com/office/officeart/2005/8/layout/orgChart1"/>
    <dgm:cxn modelId="{5BD9D414-1B11-4031-B204-AD27172F86F6}" srcId="{DE4B81BA-4053-43C2-82E3-7381FEC20314}" destId="{379DF6E3-39FA-4F46-99BF-E9EDE9443A73}" srcOrd="2" destOrd="0" parTransId="{11F55340-EE2E-474F-9094-F0D9133003D3}" sibTransId="{7F35D1C2-FD16-42CA-9187-53FEDBD4E588}"/>
    <dgm:cxn modelId="{42CDFACB-3BD8-48BE-A70C-80C9CE56BD41}" type="presOf" srcId="{52863CFD-7388-4998-8083-DAD2158E0A5B}" destId="{7C8DAED4-E8CE-4571-870A-5B8D59A878C8}" srcOrd="0" destOrd="0" presId="urn:microsoft.com/office/officeart/2005/8/layout/orgChart1"/>
    <dgm:cxn modelId="{6A34358C-6676-4F03-BD60-E752F67A4133}" type="presOf" srcId="{097273FD-8EA4-4619-BEB6-3F93583DCE77}" destId="{8B99F994-C467-4DA8-86C3-99720AEBD319}" srcOrd="0" destOrd="0" presId="urn:microsoft.com/office/officeart/2005/8/layout/orgChart1"/>
    <dgm:cxn modelId="{4F3AC467-8412-47FD-80E3-AB6974B6F53D}" srcId="{DE4B81BA-4053-43C2-82E3-7381FEC20314}" destId="{097273FD-8EA4-4619-BEB6-3F93583DCE77}" srcOrd="0" destOrd="0" parTransId="{BFB1ADB0-7A1D-4642-B8B1-A8C6D0E1594D}" sibTransId="{AC79DDE5-A61F-4F63-9F72-2F5A14FFB4AD}"/>
    <dgm:cxn modelId="{7CAF40BD-8AEF-421F-83A1-49A7D5BE50D4}" type="presParOf" srcId="{3556F6DC-B81D-48E2-B371-680507A04B80}" destId="{960AACD3-9578-4361-806F-2898F15B13BE}" srcOrd="0" destOrd="0" presId="urn:microsoft.com/office/officeart/2005/8/layout/orgChart1"/>
    <dgm:cxn modelId="{B0A37755-81BF-4EEE-90AE-CA5DF0974115}" type="presParOf" srcId="{960AACD3-9578-4361-806F-2898F15B13BE}" destId="{1B0151BB-E890-4EB0-A347-20F64501E76E}" srcOrd="0" destOrd="0" presId="urn:microsoft.com/office/officeart/2005/8/layout/orgChart1"/>
    <dgm:cxn modelId="{458CB116-C138-492B-8712-55F28A7027D3}" type="presParOf" srcId="{1B0151BB-E890-4EB0-A347-20F64501E76E}" destId="{AE600C2C-6BFA-42BC-A8C0-CCCB7DC35BCE}" srcOrd="0" destOrd="0" presId="urn:microsoft.com/office/officeart/2005/8/layout/orgChart1"/>
    <dgm:cxn modelId="{233022DA-4FA3-443D-A939-3CBF650B990F}" type="presParOf" srcId="{1B0151BB-E890-4EB0-A347-20F64501E76E}" destId="{8E6A5FCD-920C-4AD5-9057-FF342AB68C3D}" srcOrd="1" destOrd="0" presId="urn:microsoft.com/office/officeart/2005/8/layout/orgChart1"/>
    <dgm:cxn modelId="{219C5D90-03C0-4CCC-88ED-768AF5A5BBC2}" type="presParOf" srcId="{960AACD3-9578-4361-806F-2898F15B13BE}" destId="{4C8118E0-30CD-4751-AEDB-A857E502DF53}" srcOrd="1" destOrd="0" presId="urn:microsoft.com/office/officeart/2005/8/layout/orgChart1"/>
    <dgm:cxn modelId="{53FB0882-161B-45EA-819F-CF7CA10478F2}" type="presParOf" srcId="{4C8118E0-30CD-4751-AEDB-A857E502DF53}" destId="{30681A7A-34A3-4CE2-A5EF-00B5095FDD35}" srcOrd="0" destOrd="0" presId="urn:microsoft.com/office/officeart/2005/8/layout/orgChart1"/>
    <dgm:cxn modelId="{6F5FB9F0-2F3B-4C38-8E2C-E4F03A902DA8}" type="presParOf" srcId="{4C8118E0-30CD-4751-AEDB-A857E502DF53}" destId="{8D834898-332F-4E20-866F-4C3E6A0B25AE}" srcOrd="1" destOrd="0" presId="urn:microsoft.com/office/officeart/2005/8/layout/orgChart1"/>
    <dgm:cxn modelId="{AA1A5BAD-F5F1-4C65-A6D4-6A815E876BC0}" type="presParOf" srcId="{8D834898-332F-4E20-866F-4C3E6A0B25AE}" destId="{E65E75C9-61C3-46CA-A886-3DD35B43913B}" srcOrd="0" destOrd="0" presId="urn:microsoft.com/office/officeart/2005/8/layout/orgChart1"/>
    <dgm:cxn modelId="{0A8C4AD7-685F-44D9-86F2-440CFA3FF79E}" type="presParOf" srcId="{E65E75C9-61C3-46CA-A886-3DD35B43913B}" destId="{7C8DAED4-E8CE-4571-870A-5B8D59A878C8}" srcOrd="0" destOrd="0" presId="urn:microsoft.com/office/officeart/2005/8/layout/orgChart1"/>
    <dgm:cxn modelId="{81B3095F-A074-4F42-BBA5-50A8AADF3F4D}" type="presParOf" srcId="{E65E75C9-61C3-46CA-A886-3DD35B43913B}" destId="{6656754E-CCD5-4551-9EBE-83BCAF0444AE}" srcOrd="1" destOrd="0" presId="urn:microsoft.com/office/officeart/2005/8/layout/orgChart1"/>
    <dgm:cxn modelId="{B9E9BDE9-7E9A-454E-A653-1F752A5788C1}" type="presParOf" srcId="{8D834898-332F-4E20-866F-4C3E6A0B25AE}" destId="{49FE17D9-08A7-4494-9651-08A052E058F3}" srcOrd="1" destOrd="0" presId="urn:microsoft.com/office/officeart/2005/8/layout/orgChart1"/>
    <dgm:cxn modelId="{FB0B3B1B-B5E1-4678-8E36-13522BC69204}" type="presParOf" srcId="{8D834898-332F-4E20-866F-4C3E6A0B25AE}" destId="{1190541F-6B7B-4787-90E0-0E1B3E2FE091}" srcOrd="2" destOrd="0" presId="urn:microsoft.com/office/officeart/2005/8/layout/orgChart1"/>
    <dgm:cxn modelId="{7D19E81B-9F9E-4E2B-A3F0-51F7300C05C0}" type="presParOf" srcId="{4C8118E0-30CD-4751-AEDB-A857E502DF53}" destId="{9DDF5878-6C84-4DC8-9028-A3F9AAEAF71E}" srcOrd="2" destOrd="0" presId="urn:microsoft.com/office/officeart/2005/8/layout/orgChart1"/>
    <dgm:cxn modelId="{8675F4EE-161D-4D03-903B-1A1A79948CBA}" type="presParOf" srcId="{4C8118E0-30CD-4751-AEDB-A857E502DF53}" destId="{D90D5BFF-A039-4B2C-8C61-BEF34492A9FB}" srcOrd="3" destOrd="0" presId="urn:microsoft.com/office/officeart/2005/8/layout/orgChart1"/>
    <dgm:cxn modelId="{40638FE5-71B8-47D5-BDC0-84ABC36865CA}" type="presParOf" srcId="{D90D5BFF-A039-4B2C-8C61-BEF34492A9FB}" destId="{47A7C7B4-3143-4367-A689-04BD30314717}" srcOrd="0" destOrd="0" presId="urn:microsoft.com/office/officeart/2005/8/layout/orgChart1"/>
    <dgm:cxn modelId="{42D791D7-550D-49DD-98C4-38B61754C4B9}" type="presParOf" srcId="{47A7C7B4-3143-4367-A689-04BD30314717}" destId="{DE829B38-6908-413A-9EBB-2D6F8E17AD33}" srcOrd="0" destOrd="0" presId="urn:microsoft.com/office/officeart/2005/8/layout/orgChart1"/>
    <dgm:cxn modelId="{EFA79744-9E54-48DA-8170-2C0F59760A69}" type="presParOf" srcId="{47A7C7B4-3143-4367-A689-04BD30314717}" destId="{3A137FE7-C396-433B-B3FD-3AC1BE0DAB8B}" srcOrd="1" destOrd="0" presId="urn:microsoft.com/office/officeart/2005/8/layout/orgChart1"/>
    <dgm:cxn modelId="{7D1CC5A0-F1E9-4EE1-B10C-72C5AFBFFF64}" type="presParOf" srcId="{D90D5BFF-A039-4B2C-8C61-BEF34492A9FB}" destId="{A7607A58-096D-4414-B03F-010BD465B68E}" srcOrd="1" destOrd="0" presId="urn:microsoft.com/office/officeart/2005/8/layout/orgChart1"/>
    <dgm:cxn modelId="{69BF6B07-CA10-4357-993F-59DDE1D721A5}" type="presParOf" srcId="{D90D5BFF-A039-4B2C-8C61-BEF34492A9FB}" destId="{774D639D-E887-4DCD-9CDF-250B7E9C8B31}" srcOrd="2" destOrd="0" presId="urn:microsoft.com/office/officeart/2005/8/layout/orgChart1"/>
    <dgm:cxn modelId="{477DA4E9-A349-47EC-A9FA-7D828C93B38F}" type="presParOf" srcId="{960AACD3-9578-4361-806F-2898F15B13BE}" destId="{3A9B226B-15C1-405B-9138-F4C5D8BA355D}" srcOrd="2" destOrd="0" presId="urn:microsoft.com/office/officeart/2005/8/layout/orgChart1"/>
    <dgm:cxn modelId="{2B3769D6-B98F-4FDA-A24B-C4A392EFCACF}" type="presParOf" srcId="{3A9B226B-15C1-405B-9138-F4C5D8BA355D}" destId="{EA04819C-13EA-45AC-B79D-67462B2E3842}" srcOrd="0" destOrd="0" presId="urn:microsoft.com/office/officeart/2005/8/layout/orgChart1"/>
    <dgm:cxn modelId="{92DE3800-8981-463D-B904-5F0EE99763C3}" type="presParOf" srcId="{3A9B226B-15C1-405B-9138-F4C5D8BA355D}" destId="{874525CA-F6CF-494D-B5E1-75955C9FB22F}" srcOrd="1" destOrd="0" presId="urn:microsoft.com/office/officeart/2005/8/layout/orgChart1"/>
    <dgm:cxn modelId="{1320D5F9-A546-4066-A768-75B479C5FA06}" type="presParOf" srcId="{874525CA-F6CF-494D-B5E1-75955C9FB22F}" destId="{8BCB92E0-6DD2-4ED2-ADB0-FC4852FB24C7}" srcOrd="0" destOrd="0" presId="urn:microsoft.com/office/officeart/2005/8/layout/orgChart1"/>
    <dgm:cxn modelId="{F9E9A224-63F0-4534-995E-1F614F673303}" type="presParOf" srcId="{8BCB92E0-6DD2-4ED2-ADB0-FC4852FB24C7}" destId="{8B99F994-C467-4DA8-86C3-99720AEBD319}" srcOrd="0" destOrd="0" presId="urn:microsoft.com/office/officeart/2005/8/layout/orgChart1"/>
    <dgm:cxn modelId="{0F97C501-8406-47C8-A8EF-BC186DBA3F72}" type="presParOf" srcId="{8BCB92E0-6DD2-4ED2-ADB0-FC4852FB24C7}" destId="{917A6719-9172-4402-B04D-8A83DFBE3340}" srcOrd="1" destOrd="0" presId="urn:microsoft.com/office/officeart/2005/8/layout/orgChart1"/>
    <dgm:cxn modelId="{8F3D0795-B312-4B5C-9270-28C359C807F4}" type="presParOf" srcId="{874525CA-F6CF-494D-B5E1-75955C9FB22F}" destId="{AA70BE66-C91F-48C0-A0D8-A619D1D896E7}" srcOrd="1" destOrd="0" presId="urn:microsoft.com/office/officeart/2005/8/layout/orgChart1"/>
    <dgm:cxn modelId="{86A9C044-0374-4D2D-A5A8-391D522A452A}" type="presParOf" srcId="{874525CA-F6CF-494D-B5E1-75955C9FB22F}" destId="{287B164B-A787-42AC-9A06-A508D66D56A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9CEAB5-6258-44FE-ACC2-1E0B2D2B30A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DE4B81BA-4053-43C2-82E3-7381FEC20314}">
      <dgm:prSet phldrT="[文本]" custT="1"/>
      <dgm:spPr>
        <a:solidFill>
          <a:schemeClr val="accent2">
            <a:lumMod val="40000"/>
            <a:lumOff val="60000"/>
            <a:alpha val="30000"/>
          </a:schemeClr>
        </a:solidFill>
        <a:ln>
          <a:noFill/>
        </a:ln>
        <a:effectLst>
          <a:outerShdw blurRad="50800" dist="38100" dir="5400000" algn="t" rotWithShape="0">
            <a:prstClr val="black">
              <a:alpha val="40000"/>
            </a:prstClr>
          </a:outerShdw>
        </a:effectLst>
      </dgm:spPr>
      <dgm:t>
        <a:bodyPr/>
        <a:lstStyle/>
        <a:p>
          <a:r>
            <a:rPr lang="en-US" altLang="zh-CN" sz="1400" dirty="0"/>
            <a:t>CTO</a:t>
          </a:r>
          <a:endParaRPr lang="zh-CN" altLang="en-US" sz="1400" dirty="0"/>
        </a:p>
      </dgm:t>
    </dgm:pt>
    <dgm:pt modelId="{F9C6FAFA-A8B7-40C0-A2A4-09CB48069DC3}" type="parTrans" cxnId="{111D2A34-8DA1-4694-B250-AB319938138C}">
      <dgm:prSet/>
      <dgm:spPr/>
      <dgm:t>
        <a:bodyPr/>
        <a:lstStyle/>
        <a:p>
          <a:endParaRPr lang="zh-CN" altLang="en-US"/>
        </a:p>
      </dgm:t>
    </dgm:pt>
    <dgm:pt modelId="{6FDF5A74-3420-41CB-A397-4EBEAC56D7A6}" type="sibTrans" cxnId="{111D2A34-8DA1-4694-B250-AB319938138C}">
      <dgm:prSet/>
      <dgm:spPr/>
      <dgm:t>
        <a:bodyPr/>
        <a:lstStyle/>
        <a:p>
          <a:endParaRPr lang="zh-CN" altLang="en-US"/>
        </a:p>
      </dgm:t>
    </dgm:pt>
    <dgm:pt modelId="{097273FD-8EA4-4619-BEB6-3F93583DCE77}" type="asst">
      <dgm:prSet phldrT="[文本]" custT="1"/>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sz="1100" dirty="0"/>
            <a:t>产品经理</a:t>
          </a:r>
          <a:endParaRPr lang="en-US" altLang="zh-CN" sz="1100" dirty="0"/>
        </a:p>
        <a:p>
          <a:r>
            <a:rPr lang="en-US" altLang="zh-CN" sz="1100" dirty="0"/>
            <a:t>Product Manager</a:t>
          </a:r>
          <a:endParaRPr lang="zh-CN" altLang="en-US" sz="1100" dirty="0"/>
        </a:p>
      </dgm:t>
    </dgm:pt>
    <dgm:pt modelId="{BFB1ADB0-7A1D-4642-B8B1-A8C6D0E1594D}" type="parTrans" cxnId="{4F3AC467-8412-47FD-80E3-AB6974B6F53D}">
      <dgm:prSet/>
      <dgm:spPr/>
      <dgm:t>
        <a:bodyPr/>
        <a:lstStyle/>
        <a:p>
          <a:endParaRPr lang="zh-CN" altLang="en-US"/>
        </a:p>
      </dgm:t>
    </dgm:pt>
    <dgm:pt modelId="{AC79DDE5-A61F-4F63-9F72-2F5A14FFB4AD}" type="sibTrans" cxnId="{4F3AC467-8412-47FD-80E3-AB6974B6F53D}">
      <dgm:prSet/>
      <dgm:spPr/>
      <dgm:t>
        <a:bodyPr/>
        <a:lstStyle/>
        <a:p>
          <a:endParaRPr lang="zh-CN" altLang="en-US"/>
        </a:p>
      </dgm:t>
    </dgm:pt>
    <dgm:pt modelId="{52863CFD-7388-4998-8083-DAD2158E0A5B}">
      <dgm:prSet phldrT="[文本]"/>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dirty="0"/>
            <a:t>高级</a:t>
          </a:r>
          <a:r>
            <a:rPr lang="en-US" altLang="zh-CN" dirty="0"/>
            <a:t>IOS</a:t>
          </a:r>
          <a:r>
            <a:rPr lang="zh-CN" altLang="en-US" dirty="0"/>
            <a:t>开发工程师</a:t>
          </a:r>
          <a:endParaRPr lang="en-US" altLang="zh-CN" dirty="0"/>
        </a:p>
        <a:p>
          <a:r>
            <a:rPr lang="en-US" altLang="zh-CN" dirty="0"/>
            <a:t>Senior IOS Developer</a:t>
          </a:r>
        </a:p>
        <a:p>
          <a:r>
            <a:rPr lang="en-US" altLang="zh-CN" dirty="0"/>
            <a:t>(if needed)</a:t>
          </a:r>
          <a:endParaRPr lang="zh-CN" altLang="en-US" dirty="0"/>
        </a:p>
      </dgm:t>
    </dgm:pt>
    <dgm:pt modelId="{5D33953C-7359-4608-B667-5ADC76BF0C23}" type="parTrans" cxnId="{EB9BA0CF-15CA-40C5-9823-B34D80383BF4}">
      <dgm:prSet/>
      <dgm:spPr/>
      <dgm:t>
        <a:bodyPr/>
        <a:lstStyle/>
        <a:p>
          <a:endParaRPr lang="zh-CN" altLang="en-US"/>
        </a:p>
      </dgm:t>
    </dgm:pt>
    <dgm:pt modelId="{CB33C14B-F7E0-4CF3-855F-1BEAF2C011FF}" type="sibTrans" cxnId="{EB9BA0CF-15CA-40C5-9823-B34D80383BF4}">
      <dgm:prSet/>
      <dgm:spPr/>
      <dgm:t>
        <a:bodyPr/>
        <a:lstStyle/>
        <a:p>
          <a:endParaRPr lang="zh-CN" altLang="en-US"/>
        </a:p>
      </dgm:t>
    </dgm:pt>
    <dgm:pt modelId="{379DF6E3-39FA-4F46-99BF-E9EDE9443A73}">
      <dgm:prSet phldrT="[文本]"/>
      <dgm:spPr>
        <a:solidFill>
          <a:schemeClr val="bg2">
            <a:lumMod val="75000"/>
            <a:alpha val="30000"/>
          </a:schemeClr>
        </a:solidFill>
        <a:ln>
          <a:noFill/>
        </a:ln>
        <a:effectLst>
          <a:outerShdw blurRad="50800" dist="38100" dir="5400000" algn="t" rotWithShape="0">
            <a:prstClr val="black">
              <a:alpha val="40000"/>
            </a:prstClr>
          </a:outerShdw>
        </a:effectLst>
      </dgm:spPr>
      <dgm:t>
        <a:bodyPr/>
        <a:lstStyle/>
        <a:p>
          <a:r>
            <a:rPr lang="zh-CN" altLang="en-US" dirty="0"/>
            <a:t>高级</a:t>
          </a:r>
          <a:r>
            <a:rPr lang="en-US" altLang="zh-CN" dirty="0"/>
            <a:t>Android</a:t>
          </a:r>
          <a:r>
            <a:rPr lang="zh-CN" altLang="en-US" dirty="0"/>
            <a:t>开发工程师</a:t>
          </a:r>
          <a:endParaRPr lang="en-US" altLang="zh-CN" dirty="0"/>
        </a:p>
        <a:p>
          <a:r>
            <a:rPr lang="en-US" altLang="zh-CN" dirty="0"/>
            <a:t>Senior Android Developer</a:t>
          </a:r>
        </a:p>
        <a:p>
          <a:r>
            <a:rPr lang="en-US" altLang="zh-CN" dirty="0"/>
            <a:t>(if needed)</a:t>
          </a:r>
          <a:endParaRPr lang="zh-CN" altLang="en-US" dirty="0"/>
        </a:p>
      </dgm:t>
    </dgm:pt>
    <dgm:pt modelId="{11F55340-EE2E-474F-9094-F0D9133003D3}" type="parTrans" cxnId="{5BD9D414-1B11-4031-B204-AD27172F86F6}">
      <dgm:prSet/>
      <dgm:spPr/>
      <dgm:t>
        <a:bodyPr/>
        <a:lstStyle/>
        <a:p>
          <a:endParaRPr lang="zh-CN" altLang="en-US"/>
        </a:p>
      </dgm:t>
    </dgm:pt>
    <dgm:pt modelId="{7F35D1C2-FD16-42CA-9187-53FEDBD4E588}" type="sibTrans" cxnId="{5BD9D414-1B11-4031-B204-AD27172F86F6}">
      <dgm:prSet/>
      <dgm:spPr/>
      <dgm:t>
        <a:bodyPr/>
        <a:lstStyle/>
        <a:p>
          <a:endParaRPr lang="zh-CN" altLang="en-US"/>
        </a:p>
      </dgm:t>
    </dgm:pt>
    <dgm:pt modelId="{3556F6DC-B81D-48E2-B371-680507A04B80}" type="pres">
      <dgm:prSet presAssocID="{DA9CEAB5-6258-44FE-ACC2-1E0B2D2B30A4}" presName="hierChild1" presStyleCnt="0">
        <dgm:presLayoutVars>
          <dgm:orgChart val="1"/>
          <dgm:chPref val="1"/>
          <dgm:dir/>
          <dgm:animOne val="branch"/>
          <dgm:animLvl val="lvl"/>
          <dgm:resizeHandles/>
        </dgm:presLayoutVars>
      </dgm:prSet>
      <dgm:spPr/>
      <dgm:t>
        <a:bodyPr/>
        <a:lstStyle/>
        <a:p>
          <a:endParaRPr lang="zh-CN" altLang="en-US"/>
        </a:p>
      </dgm:t>
    </dgm:pt>
    <dgm:pt modelId="{960AACD3-9578-4361-806F-2898F15B13BE}" type="pres">
      <dgm:prSet presAssocID="{DE4B81BA-4053-43C2-82E3-7381FEC20314}" presName="hierRoot1" presStyleCnt="0">
        <dgm:presLayoutVars>
          <dgm:hierBranch val="init"/>
        </dgm:presLayoutVars>
      </dgm:prSet>
      <dgm:spPr/>
    </dgm:pt>
    <dgm:pt modelId="{1B0151BB-E890-4EB0-A347-20F64501E76E}" type="pres">
      <dgm:prSet presAssocID="{DE4B81BA-4053-43C2-82E3-7381FEC20314}" presName="rootComposite1" presStyleCnt="0"/>
      <dgm:spPr/>
    </dgm:pt>
    <dgm:pt modelId="{AE600C2C-6BFA-42BC-A8C0-CCCB7DC35BCE}" type="pres">
      <dgm:prSet presAssocID="{DE4B81BA-4053-43C2-82E3-7381FEC20314}" presName="rootText1" presStyleLbl="node0" presStyleIdx="0" presStyleCnt="1" custLinFactNeighborX="-195" custLinFactNeighborY="-35352">
        <dgm:presLayoutVars>
          <dgm:chPref val="3"/>
        </dgm:presLayoutVars>
      </dgm:prSet>
      <dgm:spPr/>
      <dgm:t>
        <a:bodyPr/>
        <a:lstStyle/>
        <a:p>
          <a:endParaRPr lang="zh-CN" altLang="en-US"/>
        </a:p>
      </dgm:t>
    </dgm:pt>
    <dgm:pt modelId="{8E6A5FCD-920C-4AD5-9057-FF342AB68C3D}" type="pres">
      <dgm:prSet presAssocID="{DE4B81BA-4053-43C2-82E3-7381FEC20314}" presName="rootConnector1" presStyleLbl="node1" presStyleIdx="0" presStyleCnt="0"/>
      <dgm:spPr/>
      <dgm:t>
        <a:bodyPr/>
        <a:lstStyle/>
        <a:p>
          <a:endParaRPr lang="zh-CN" altLang="en-US"/>
        </a:p>
      </dgm:t>
    </dgm:pt>
    <dgm:pt modelId="{4C8118E0-30CD-4751-AEDB-A857E502DF53}" type="pres">
      <dgm:prSet presAssocID="{DE4B81BA-4053-43C2-82E3-7381FEC20314}" presName="hierChild2" presStyleCnt="0"/>
      <dgm:spPr/>
    </dgm:pt>
    <dgm:pt modelId="{30681A7A-34A3-4CE2-A5EF-00B5095FDD35}" type="pres">
      <dgm:prSet presAssocID="{5D33953C-7359-4608-B667-5ADC76BF0C23}" presName="Name37" presStyleLbl="parChTrans1D2" presStyleIdx="0" presStyleCnt="3"/>
      <dgm:spPr/>
      <dgm:t>
        <a:bodyPr/>
        <a:lstStyle/>
        <a:p>
          <a:endParaRPr lang="zh-CN" altLang="en-US"/>
        </a:p>
      </dgm:t>
    </dgm:pt>
    <dgm:pt modelId="{8D834898-332F-4E20-866F-4C3E6A0B25AE}" type="pres">
      <dgm:prSet presAssocID="{52863CFD-7388-4998-8083-DAD2158E0A5B}" presName="hierRoot2" presStyleCnt="0">
        <dgm:presLayoutVars>
          <dgm:hierBranch val="init"/>
        </dgm:presLayoutVars>
      </dgm:prSet>
      <dgm:spPr/>
    </dgm:pt>
    <dgm:pt modelId="{E65E75C9-61C3-46CA-A886-3DD35B43913B}" type="pres">
      <dgm:prSet presAssocID="{52863CFD-7388-4998-8083-DAD2158E0A5B}" presName="rootComposite" presStyleCnt="0"/>
      <dgm:spPr/>
    </dgm:pt>
    <dgm:pt modelId="{7C8DAED4-E8CE-4571-870A-5B8D59A878C8}" type="pres">
      <dgm:prSet presAssocID="{52863CFD-7388-4998-8083-DAD2158E0A5B}" presName="rootText" presStyleLbl="node2" presStyleIdx="0" presStyleCnt="2">
        <dgm:presLayoutVars>
          <dgm:chPref val="3"/>
        </dgm:presLayoutVars>
      </dgm:prSet>
      <dgm:spPr/>
      <dgm:t>
        <a:bodyPr/>
        <a:lstStyle/>
        <a:p>
          <a:endParaRPr lang="zh-CN" altLang="en-US"/>
        </a:p>
      </dgm:t>
    </dgm:pt>
    <dgm:pt modelId="{6656754E-CCD5-4551-9EBE-83BCAF0444AE}" type="pres">
      <dgm:prSet presAssocID="{52863CFD-7388-4998-8083-DAD2158E0A5B}" presName="rootConnector" presStyleLbl="node2" presStyleIdx="0" presStyleCnt="2"/>
      <dgm:spPr/>
      <dgm:t>
        <a:bodyPr/>
        <a:lstStyle/>
        <a:p>
          <a:endParaRPr lang="zh-CN" altLang="en-US"/>
        </a:p>
      </dgm:t>
    </dgm:pt>
    <dgm:pt modelId="{49FE17D9-08A7-4494-9651-08A052E058F3}" type="pres">
      <dgm:prSet presAssocID="{52863CFD-7388-4998-8083-DAD2158E0A5B}" presName="hierChild4" presStyleCnt="0"/>
      <dgm:spPr/>
    </dgm:pt>
    <dgm:pt modelId="{1190541F-6B7B-4787-90E0-0E1B3E2FE091}" type="pres">
      <dgm:prSet presAssocID="{52863CFD-7388-4998-8083-DAD2158E0A5B}" presName="hierChild5" presStyleCnt="0"/>
      <dgm:spPr/>
    </dgm:pt>
    <dgm:pt modelId="{9DDF5878-6C84-4DC8-9028-A3F9AAEAF71E}" type="pres">
      <dgm:prSet presAssocID="{11F55340-EE2E-474F-9094-F0D9133003D3}" presName="Name37" presStyleLbl="parChTrans1D2" presStyleIdx="1" presStyleCnt="3"/>
      <dgm:spPr/>
      <dgm:t>
        <a:bodyPr/>
        <a:lstStyle/>
        <a:p>
          <a:endParaRPr lang="zh-CN" altLang="en-US"/>
        </a:p>
      </dgm:t>
    </dgm:pt>
    <dgm:pt modelId="{D90D5BFF-A039-4B2C-8C61-BEF34492A9FB}" type="pres">
      <dgm:prSet presAssocID="{379DF6E3-39FA-4F46-99BF-E9EDE9443A73}" presName="hierRoot2" presStyleCnt="0">
        <dgm:presLayoutVars>
          <dgm:hierBranch val="init"/>
        </dgm:presLayoutVars>
      </dgm:prSet>
      <dgm:spPr/>
    </dgm:pt>
    <dgm:pt modelId="{47A7C7B4-3143-4367-A689-04BD30314717}" type="pres">
      <dgm:prSet presAssocID="{379DF6E3-39FA-4F46-99BF-E9EDE9443A73}" presName="rootComposite" presStyleCnt="0"/>
      <dgm:spPr/>
    </dgm:pt>
    <dgm:pt modelId="{DE829B38-6908-413A-9EBB-2D6F8E17AD33}" type="pres">
      <dgm:prSet presAssocID="{379DF6E3-39FA-4F46-99BF-E9EDE9443A73}" presName="rootText" presStyleLbl="node2" presStyleIdx="1" presStyleCnt="2">
        <dgm:presLayoutVars>
          <dgm:chPref val="3"/>
        </dgm:presLayoutVars>
      </dgm:prSet>
      <dgm:spPr/>
      <dgm:t>
        <a:bodyPr/>
        <a:lstStyle/>
        <a:p>
          <a:endParaRPr lang="zh-CN" altLang="en-US"/>
        </a:p>
      </dgm:t>
    </dgm:pt>
    <dgm:pt modelId="{3A137FE7-C396-433B-B3FD-3AC1BE0DAB8B}" type="pres">
      <dgm:prSet presAssocID="{379DF6E3-39FA-4F46-99BF-E9EDE9443A73}" presName="rootConnector" presStyleLbl="node2" presStyleIdx="1" presStyleCnt="2"/>
      <dgm:spPr/>
      <dgm:t>
        <a:bodyPr/>
        <a:lstStyle/>
        <a:p>
          <a:endParaRPr lang="zh-CN" altLang="en-US"/>
        </a:p>
      </dgm:t>
    </dgm:pt>
    <dgm:pt modelId="{A7607A58-096D-4414-B03F-010BD465B68E}" type="pres">
      <dgm:prSet presAssocID="{379DF6E3-39FA-4F46-99BF-E9EDE9443A73}" presName="hierChild4" presStyleCnt="0"/>
      <dgm:spPr/>
    </dgm:pt>
    <dgm:pt modelId="{774D639D-E887-4DCD-9CDF-250B7E9C8B31}" type="pres">
      <dgm:prSet presAssocID="{379DF6E3-39FA-4F46-99BF-E9EDE9443A73}" presName="hierChild5" presStyleCnt="0"/>
      <dgm:spPr/>
    </dgm:pt>
    <dgm:pt modelId="{3A9B226B-15C1-405B-9138-F4C5D8BA355D}" type="pres">
      <dgm:prSet presAssocID="{DE4B81BA-4053-43C2-82E3-7381FEC20314}" presName="hierChild3" presStyleCnt="0"/>
      <dgm:spPr/>
    </dgm:pt>
    <dgm:pt modelId="{EA04819C-13EA-45AC-B79D-67462B2E3842}" type="pres">
      <dgm:prSet presAssocID="{BFB1ADB0-7A1D-4642-B8B1-A8C6D0E1594D}" presName="Name111" presStyleLbl="parChTrans1D2" presStyleIdx="2" presStyleCnt="3"/>
      <dgm:spPr/>
      <dgm:t>
        <a:bodyPr/>
        <a:lstStyle/>
        <a:p>
          <a:endParaRPr lang="zh-CN" altLang="en-US"/>
        </a:p>
      </dgm:t>
    </dgm:pt>
    <dgm:pt modelId="{874525CA-F6CF-494D-B5E1-75955C9FB22F}" type="pres">
      <dgm:prSet presAssocID="{097273FD-8EA4-4619-BEB6-3F93583DCE77}" presName="hierRoot3" presStyleCnt="0">
        <dgm:presLayoutVars>
          <dgm:hierBranch val="init"/>
        </dgm:presLayoutVars>
      </dgm:prSet>
      <dgm:spPr/>
    </dgm:pt>
    <dgm:pt modelId="{8BCB92E0-6DD2-4ED2-ADB0-FC4852FB24C7}" type="pres">
      <dgm:prSet presAssocID="{097273FD-8EA4-4619-BEB6-3F93583DCE77}" presName="rootComposite3" presStyleCnt="0"/>
      <dgm:spPr/>
    </dgm:pt>
    <dgm:pt modelId="{8B99F994-C467-4DA8-86C3-99720AEBD319}" type="pres">
      <dgm:prSet presAssocID="{097273FD-8EA4-4619-BEB6-3F93583DCE77}" presName="rootText3" presStyleLbl="asst1" presStyleIdx="0" presStyleCnt="1">
        <dgm:presLayoutVars>
          <dgm:chPref val="3"/>
        </dgm:presLayoutVars>
      </dgm:prSet>
      <dgm:spPr/>
      <dgm:t>
        <a:bodyPr/>
        <a:lstStyle/>
        <a:p>
          <a:endParaRPr lang="zh-CN" altLang="en-US"/>
        </a:p>
      </dgm:t>
    </dgm:pt>
    <dgm:pt modelId="{917A6719-9172-4402-B04D-8A83DFBE3340}" type="pres">
      <dgm:prSet presAssocID="{097273FD-8EA4-4619-BEB6-3F93583DCE77}" presName="rootConnector3" presStyleLbl="asst1" presStyleIdx="0" presStyleCnt="1"/>
      <dgm:spPr/>
      <dgm:t>
        <a:bodyPr/>
        <a:lstStyle/>
        <a:p>
          <a:endParaRPr lang="zh-CN" altLang="en-US"/>
        </a:p>
      </dgm:t>
    </dgm:pt>
    <dgm:pt modelId="{AA70BE66-C91F-48C0-A0D8-A619D1D896E7}" type="pres">
      <dgm:prSet presAssocID="{097273FD-8EA4-4619-BEB6-3F93583DCE77}" presName="hierChild6" presStyleCnt="0"/>
      <dgm:spPr/>
    </dgm:pt>
    <dgm:pt modelId="{287B164B-A787-42AC-9A06-A508D66D56A9}" type="pres">
      <dgm:prSet presAssocID="{097273FD-8EA4-4619-BEB6-3F93583DCE77}" presName="hierChild7" presStyleCnt="0"/>
      <dgm:spPr/>
    </dgm:pt>
  </dgm:ptLst>
  <dgm:cxnLst>
    <dgm:cxn modelId="{ACC12119-8C45-444A-9976-2FA1D6C45D18}" type="presOf" srcId="{379DF6E3-39FA-4F46-99BF-E9EDE9443A73}" destId="{DE829B38-6908-413A-9EBB-2D6F8E17AD33}" srcOrd="0" destOrd="0" presId="urn:microsoft.com/office/officeart/2005/8/layout/orgChart1"/>
    <dgm:cxn modelId="{EDD7DA8E-689F-4223-9128-9B0E77430FDB}" type="presOf" srcId="{5D33953C-7359-4608-B667-5ADC76BF0C23}" destId="{30681A7A-34A3-4CE2-A5EF-00B5095FDD35}" srcOrd="0" destOrd="0" presId="urn:microsoft.com/office/officeart/2005/8/layout/orgChart1"/>
    <dgm:cxn modelId="{FB7EE0C0-541E-48AE-A935-0370B4BB01C5}" type="presOf" srcId="{BFB1ADB0-7A1D-4642-B8B1-A8C6D0E1594D}" destId="{EA04819C-13EA-45AC-B79D-67462B2E3842}" srcOrd="0" destOrd="0" presId="urn:microsoft.com/office/officeart/2005/8/layout/orgChart1"/>
    <dgm:cxn modelId="{EB9BA0CF-15CA-40C5-9823-B34D80383BF4}" srcId="{DE4B81BA-4053-43C2-82E3-7381FEC20314}" destId="{52863CFD-7388-4998-8083-DAD2158E0A5B}" srcOrd="1" destOrd="0" parTransId="{5D33953C-7359-4608-B667-5ADC76BF0C23}" sibTransId="{CB33C14B-F7E0-4CF3-855F-1BEAF2C011FF}"/>
    <dgm:cxn modelId="{160D598D-E1CD-4577-BE3C-3885D0C23FFF}" type="presOf" srcId="{097273FD-8EA4-4619-BEB6-3F93583DCE77}" destId="{917A6719-9172-4402-B04D-8A83DFBE3340}" srcOrd="1" destOrd="0" presId="urn:microsoft.com/office/officeart/2005/8/layout/orgChart1"/>
    <dgm:cxn modelId="{4EE1C329-9361-45C3-9A63-5732A45773D6}" type="presOf" srcId="{DE4B81BA-4053-43C2-82E3-7381FEC20314}" destId="{8E6A5FCD-920C-4AD5-9057-FF342AB68C3D}" srcOrd="1" destOrd="0" presId="urn:microsoft.com/office/officeart/2005/8/layout/orgChart1"/>
    <dgm:cxn modelId="{363A0E9D-2D5B-405C-9E67-69268B06E242}" type="presOf" srcId="{DA9CEAB5-6258-44FE-ACC2-1E0B2D2B30A4}" destId="{3556F6DC-B81D-48E2-B371-680507A04B80}" srcOrd="0" destOrd="0" presId="urn:microsoft.com/office/officeart/2005/8/layout/orgChart1"/>
    <dgm:cxn modelId="{12AC6A4D-78D5-47BC-B619-DEE94993732A}" type="presOf" srcId="{379DF6E3-39FA-4F46-99BF-E9EDE9443A73}" destId="{3A137FE7-C396-433B-B3FD-3AC1BE0DAB8B}" srcOrd="1" destOrd="0" presId="urn:microsoft.com/office/officeart/2005/8/layout/orgChart1"/>
    <dgm:cxn modelId="{A2FFE7F5-0239-4E19-8F6E-6E56E7050191}" type="presOf" srcId="{DE4B81BA-4053-43C2-82E3-7381FEC20314}" destId="{AE600C2C-6BFA-42BC-A8C0-CCCB7DC35BCE}" srcOrd="0" destOrd="0" presId="urn:microsoft.com/office/officeart/2005/8/layout/orgChart1"/>
    <dgm:cxn modelId="{87073F56-7A3D-48B3-9420-CA58645DE830}" type="presOf" srcId="{52863CFD-7388-4998-8083-DAD2158E0A5B}" destId="{6656754E-CCD5-4551-9EBE-83BCAF0444AE}" srcOrd="1" destOrd="0" presId="urn:microsoft.com/office/officeart/2005/8/layout/orgChart1"/>
    <dgm:cxn modelId="{111D2A34-8DA1-4694-B250-AB319938138C}" srcId="{DA9CEAB5-6258-44FE-ACC2-1E0B2D2B30A4}" destId="{DE4B81BA-4053-43C2-82E3-7381FEC20314}" srcOrd="0" destOrd="0" parTransId="{F9C6FAFA-A8B7-40C0-A2A4-09CB48069DC3}" sibTransId="{6FDF5A74-3420-41CB-A397-4EBEAC56D7A6}"/>
    <dgm:cxn modelId="{C86D2647-25D1-4AC4-99E3-6BB1A9625176}" type="presOf" srcId="{11F55340-EE2E-474F-9094-F0D9133003D3}" destId="{9DDF5878-6C84-4DC8-9028-A3F9AAEAF71E}" srcOrd="0" destOrd="0" presId="urn:microsoft.com/office/officeart/2005/8/layout/orgChart1"/>
    <dgm:cxn modelId="{5BD9D414-1B11-4031-B204-AD27172F86F6}" srcId="{DE4B81BA-4053-43C2-82E3-7381FEC20314}" destId="{379DF6E3-39FA-4F46-99BF-E9EDE9443A73}" srcOrd="2" destOrd="0" parTransId="{11F55340-EE2E-474F-9094-F0D9133003D3}" sibTransId="{7F35D1C2-FD16-42CA-9187-53FEDBD4E588}"/>
    <dgm:cxn modelId="{42CDFACB-3BD8-48BE-A70C-80C9CE56BD41}" type="presOf" srcId="{52863CFD-7388-4998-8083-DAD2158E0A5B}" destId="{7C8DAED4-E8CE-4571-870A-5B8D59A878C8}" srcOrd="0" destOrd="0" presId="urn:microsoft.com/office/officeart/2005/8/layout/orgChart1"/>
    <dgm:cxn modelId="{6A34358C-6676-4F03-BD60-E752F67A4133}" type="presOf" srcId="{097273FD-8EA4-4619-BEB6-3F93583DCE77}" destId="{8B99F994-C467-4DA8-86C3-99720AEBD319}" srcOrd="0" destOrd="0" presId="urn:microsoft.com/office/officeart/2005/8/layout/orgChart1"/>
    <dgm:cxn modelId="{4F3AC467-8412-47FD-80E3-AB6974B6F53D}" srcId="{DE4B81BA-4053-43C2-82E3-7381FEC20314}" destId="{097273FD-8EA4-4619-BEB6-3F93583DCE77}" srcOrd="0" destOrd="0" parTransId="{BFB1ADB0-7A1D-4642-B8B1-A8C6D0E1594D}" sibTransId="{AC79DDE5-A61F-4F63-9F72-2F5A14FFB4AD}"/>
    <dgm:cxn modelId="{7CAF40BD-8AEF-421F-83A1-49A7D5BE50D4}" type="presParOf" srcId="{3556F6DC-B81D-48E2-B371-680507A04B80}" destId="{960AACD3-9578-4361-806F-2898F15B13BE}" srcOrd="0" destOrd="0" presId="urn:microsoft.com/office/officeart/2005/8/layout/orgChart1"/>
    <dgm:cxn modelId="{B0A37755-81BF-4EEE-90AE-CA5DF0974115}" type="presParOf" srcId="{960AACD3-9578-4361-806F-2898F15B13BE}" destId="{1B0151BB-E890-4EB0-A347-20F64501E76E}" srcOrd="0" destOrd="0" presId="urn:microsoft.com/office/officeart/2005/8/layout/orgChart1"/>
    <dgm:cxn modelId="{458CB116-C138-492B-8712-55F28A7027D3}" type="presParOf" srcId="{1B0151BB-E890-4EB0-A347-20F64501E76E}" destId="{AE600C2C-6BFA-42BC-A8C0-CCCB7DC35BCE}" srcOrd="0" destOrd="0" presId="urn:microsoft.com/office/officeart/2005/8/layout/orgChart1"/>
    <dgm:cxn modelId="{233022DA-4FA3-443D-A939-3CBF650B990F}" type="presParOf" srcId="{1B0151BB-E890-4EB0-A347-20F64501E76E}" destId="{8E6A5FCD-920C-4AD5-9057-FF342AB68C3D}" srcOrd="1" destOrd="0" presId="urn:microsoft.com/office/officeart/2005/8/layout/orgChart1"/>
    <dgm:cxn modelId="{219C5D90-03C0-4CCC-88ED-768AF5A5BBC2}" type="presParOf" srcId="{960AACD3-9578-4361-806F-2898F15B13BE}" destId="{4C8118E0-30CD-4751-AEDB-A857E502DF53}" srcOrd="1" destOrd="0" presId="urn:microsoft.com/office/officeart/2005/8/layout/orgChart1"/>
    <dgm:cxn modelId="{53FB0882-161B-45EA-819F-CF7CA10478F2}" type="presParOf" srcId="{4C8118E0-30CD-4751-AEDB-A857E502DF53}" destId="{30681A7A-34A3-4CE2-A5EF-00B5095FDD35}" srcOrd="0" destOrd="0" presId="urn:microsoft.com/office/officeart/2005/8/layout/orgChart1"/>
    <dgm:cxn modelId="{6F5FB9F0-2F3B-4C38-8E2C-E4F03A902DA8}" type="presParOf" srcId="{4C8118E0-30CD-4751-AEDB-A857E502DF53}" destId="{8D834898-332F-4E20-866F-4C3E6A0B25AE}" srcOrd="1" destOrd="0" presId="urn:microsoft.com/office/officeart/2005/8/layout/orgChart1"/>
    <dgm:cxn modelId="{AA1A5BAD-F5F1-4C65-A6D4-6A815E876BC0}" type="presParOf" srcId="{8D834898-332F-4E20-866F-4C3E6A0B25AE}" destId="{E65E75C9-61C3-46CA-A886-3DD35B43913B}" srcOrd="0" destOrd="0" presId="urn:microsoft.com/office/officeart/2005/8/layout/orgChart1"/>
    <dgm:cxn modelId="{0A8C4AD7-685F-44D9-86F2-440CFA3FF79E}" type="presParOf" srcId="{E65E75C9-61C3-46CA-A886-3DD35B43913B}" destId="{7C8DAED4-E8CE-4571-870A-5B8D59A878C8}" srcOrd="0" destOrd="0" presId="urn:microsoft.com/office/officeart/2005/8/layout/orgChart1"/>
    <dgm:cxn modelId="{81B3095F-A074-4F42-BBA5-50A8AADF3F4D}" type="presParOf" srcId="{E65E75C9-61C3-46CA-A886-3DD35B43913B}" destId="{6656754E-CCD5-4551-9EBE-83BCAF0444AE}" srcOrd="1" destOrd="0" presId="urn:microsoft.com/office/officeart/2005/8/layout/orgChart1"/>
    <dgm:cxn modelId="{B9E9BDE9-7E9A-454E-A653-1F752A5788C1}" type="presParOf" srcId="{8D834898-332F-4E20-866F-4C3E6A0B25AE}" destId="{49FE17D9-08A7-4494-9651-08A052E058F3}" srcOrd="1" destOrd="0" presId="urn:microsoft.com/office/officeart/2005/8/layout/orgChart1"/>
    <dgm:cxn modelId="{FB0B3B1B-B5E1-4678-8E36-13522BC69204}" type="presParOf" srcId="{8D834898-332F-4E20-866F-4C3E6A0B25AE}" destId="{1190541F-6B7B-4787-90E0-0E1B3E2FE091}" srcOrd="2" destOrd="0" presId="urn:microsoft.com/office/officeart/2005/8/layout/orgChart1"/>
    <dgm:cxn modelId="{7D19E81B-9F9E-4E2B-A3F0-51F7300C05C0}" type="presParOf" srcId="{4C8118E0-30CD-4751-AEDB-A857E502DF53}" destId="{9DDF5878-6C84-4DC8-9028-A3F9AAEAF71E}" srcOrd="2" destOrd="0" presId="urn:microsoft.com/office/officeart/2005/8/layout/orgChart1"/>
    <dgm:cxn modelId="{8675F4EE-161D-4D03-903B-1A1A79948CBA}" type="presParOf" srcId="{4C8118E0-30CD-4751-AEDB-A857E502DF53}" destId="{D90D5BFF-A039-4B2C-8C61-BEF34492A9FB}" srcOrd="3" destOrd="0" presId="urn:microsoft.com/office/officeart/2005/8/layout/orgChart1"/>
    <dgm:cxn modelId="{40638FE5-71B8-47D5-BDC0-84ABC36865CA}" type="presParOf" srcId="{D90D5BFF-A039-4B2C-8C61-BEF34492A9FB}" destId="{47A7C7B4-3143-4367-A689-04BD30314717}" srcOrd="0" destOrd="0" presId="urn:microsoft.com/office/officeart/2005/8/layout/orgChart1"/>
    <dgm:cxn modelId="{42D791D7-550D-49DD-98C4-38B61754C4B9}" type="presParOf" srcId="{47A7C7B4-3143-4367-A689-04BD30314717}" destId="{DE829B38-6908-413A-9EBB-2D6F8E17AD33}" srcOrd="0" destOrd="0" presId="urn:microsoft.com/office/officeart/2005/8/layout/orgChart1"/>
    <dgm:cxn modelId="{EFA79744-9E54-48DA-8170-2C0F59760A69}" type="presParOf" srcId="{47A7C7B4-3143-4367-A689-04BD30314717}" destId="{3A137FE7-C396-433B-B3FD-3AC1BE0DAB8B}" srcOrd="1" destOrd="0" presId="urn:microsoft.com/office/officeart/2005/8/layout/orgChart1"/>
    <dgm:cxn modelId="{7D1CC5A0-F1E9-4EE1-B10C-72C5AFBFFF64}" type="presParOf" srcId="{D90D5BFF-A039-4B2C-8C61-BEF34492A9FB}" destId="{A7607A58-096D-4414-B03F-010BD465B68E}" srcOrd="1" destOrd="0" presId="urn:microsoft.com/office/officeart/2005/8/layout/orgChart1"/>
    <dgm:cxn modelId="{69BF6B07-CA10-4357-993F-59DDE1D721A5}" type="presParOf" srcId="{D90D5BFF-A039-4B2C-8C61-BEF34492A9FB}" destId="{774D639D-E887-4DCD-9CDF-250B7E9C8B31}" srcOrd="2" destOrd="0" presId="urn:microsoft.com/office/officeart/2005/8/layout/orgChart1"/>
    <dgm:cxn modelId="{477DA4E9-A349-47EC-A9FA-7D828C93B38F}" type="presParOf" srcId="{960AACD3-9578-4361-806F-2898F15B13BE}" destId="{3A9B226B-15C1-405B-9138-F4C5D8BA355D}" srcOrd="2" destOrd="0" presId="urn:microsoft.com/office/officeart/2005/8/layout/orgChart1"/>
    <dgm:cxn modelId="{2B3769D6-B98F-4FDA-A24B-C4A392EFCACF}" type="presParOf" srcId="{3A9B226B-15C1-405B-9138-F4C5D8BA355D}" destId="{EA04819C-13EA-45AC-B79D-67462B2E3842}" srcOrd="0" destOrd="0" presId="urn:microsoft.com/office/officeart/2005/8/layout/orgChart1"/>
    <dgm:cxn modelId="{92DE3800-8981-463D-B904-5F0EE99763C3}" type="presParOf" srcId="{3A9B226B-15C1-405B-9138-F4C5D8BA355D}" destId="{874525CA-F6CF-494D-B5E1-75955C9FB22F}" srcOrd="1" destOrd="0" presId="urn:microsoft.com/office/officeart/2005/8/layout/orgChart1"/>
    <dgm:cxn modelId="{1320D5F9-A546-4066-A768-75B479C5FA06}" type="presParOf" srcId="{874525CA-F6CF-494D-B5E1-75955C9FB22F}" destId="{8BCB92E0-6DD2-4ED2-ADB0-FC4852FB24C7}" srcOrd="0" destOrd="0" presId="urn:microsoft.com/office/officeart/2005/8/layout/orgChart1"/>
    <dgm:cxn modelId="{F9E9A224-63F0-4534-995E-1F614F673303}" type="presParOf" srcId="{8BCB92E0-6DD2-4ED2-ADB0-FC4852FB24C7}" destId="{8B99F994-C467-4DA8-86C3-99720AEBD319}" srcOrd="0" destOrd="0" presId="urn:microsoft.com/office/officeart/2005/8/layout/orgChart1"/>
    <dgm:cxn modelId="{0F97C501-8406-47C8-A8EF-BC186DBA3F72}" type="presParOf" srcId="{8BCB92E0-6DD2-4ED2-ADB0-FC4852FB24C7}" destId="{917A6719-9172-4402-B04D-8A83DFBE3340}" srcOrd="1" destOrd="0" presId="urn:microsoft.com/office/officeart/2005/8/layout/orgChart1"/>
    <dgm:cxn modelId="{8F3D0795-B312-4B5C-9270-28C359C807F4}" type="presParOf" srcId="{874525CA-F6CF-494D-B5E1-75955C9FB22F}" destId="{AA70BE66-C91F-48C0-A0D8-A619D1D896E7}" srcOrd="1" destOrd="0" presId="urn:microsoft.com/office/officeart/2005/8/layout/orgChart1"/>
    <dgm:cxn modelId="{86A9C044-0374-4D2D-A5A8-391D522A452A}" type="presParOf" srcId="{874525CA-F6CF-494D-B5E1-75955C9FB22F}" destId="{287B164B-A787-42AC-9A06-A508D66D56A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CEB5C-9E48-4126-A245-BFAD365F35EF}">
      <dsp:nvSpPr>
        <dsp:cNvPr id="0" name=""/>
        <dsp:cNvSpPr/>
      </dsp:nvSpPr>
      <dsp:spPr>
        <a:xfrm>
          <a:off x="0" y="532556"/>
          <a:ext cx="4798219" cy="2998886"/>
        </a:xfrm>
        <a:prstGeom prst="swooshArrow">
          <a:avLst>
            <a:gd name="adj1" fmla="val 25000"/>
            <a:gd name="adj2" fmla="val 25000"/>
          </a:avLst>
        </a:prstGeom>
        <a:solidFill>
          <a:srgbClr val="FF99CC"/>
        </a:solidFill>
        <a:ln>
          <a:noFill/>
        </a:ln>
        <a:effectLst/>
      </dsp:spPr>
      <dsp:style>
        <a:lnRef idx="0">
          <a:scrgbClr r="0" g="0" b="0"/>
        </a:lnRef>
        <a:fillRef idx="1">
          <a:scrgbClr r="0" g="0" b="0"/>
        </a:fillRef>
        <a:effectRef idx="0">
          <a:scrgbClr r="0" g="0" b="0"/>
        </a:effectRef>
        <a:fontRef idx="minor"/>
      </dsp:style>
    </dsp:sp>
    <dsp:sp modelId="{129B4353-84DC-406A-9424-377155F3D722}">
      <dsp:nvSpPr>
        <dsp:cNvPr id="0" name=""/>
        <dsp:cNvSpPr/>
      </dsp:nvSpPr>
      <dsp:spPr>
        <a:xfrm>
          <a:off x="472624" y="2762528"/>
          <a:ext cx="110359" cy="110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48FD8-4BC6-4F17-AE54-D2235AB67A0D}">
      <dsp:nvSpPr>
        <dsp:cNvPr id="0" name=""/>
        <dsp:cNvSpPr/>
      </dsp:nvSpPr>
      <dsp:spPr>
        <a:xfrm>
          <a:off x="527804" y="2817708"/>
          <a:ext cx="628566" cy="713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477" tIns="0" rIns="0" bIns="0" numCol="1" spcCol="1270" anchor="t" anchorCtr="0">
          <a:noAutofit/>
        </a:bodyPr>
        <a:lstStyle/>
        <a:p>
          <a:pPr lvl="0" algn="ctr" defTabSz="533400">
            <a:lnSpc>
              <a:spcPct val="90000"/>
            </a:lnSpc>
            <a:spcBef>
              <a:spcPct val="0"/>
            </a:spcBef>
            <a:spcAft>
              <a:spcPct val="35000"/>
            </a:spcAft>
          </a:pPr>
          <a:r>
            <a:rPr lang="zh-CN" altLang="en-US" sz="1200" kern="1200" dirty="0">
              <a:solidFill>
                <a:schemeClr val="bg1"/>
              </a:solidFill>
            </a:rPr>
            <a:t>观摩学习</a:t>
          </a:r>
          <a:r>
            <a:rPr lang="en-US" altLang="en-US" sz="900" kern="1200" dirty="0">
              <a:solidFill>
                <a:schemeClr val="bg1"/>
              </a:solidFill>
            </a:rPr>
            <a:t>Observe &amp; </a:t>
          </a:r>
          <a:r>
            <a:rPr lang="en-US" altLang="zh-CN" sz="900" kern="1200" dirty="0">
              <a:solidFill>
                <a:schemeClr val="bg1"/>
              </a:solidFill>
            </a:rPr>
            <a:t>L</a:t>
          </a:r>
          <a:r>
            <a:rPr lang="en-US" altLang="en-US" sz="900" kern="1200" dirty="0">
              <a:solidFill>
                <a:schemeClr val="bg1"/>
              </a:solidFill>
            </a:rPr>
            <a:t>earn</a:t>
          </a:r>
          <a:endParaRPr lang="en-US" altLang="zh-CN" sz="1200" kern="1200" dirty="0"/>
        </a:p>
      </dsp:txBody>
      <dsp:txXfrm>
        <a:off x="527804" y="2817708"/>
        <a:ext cx="628566" cy="713735"/>
      </dsp:txXfrm>
    </dsp:sp>
    <dsp:sp modelId="{0D5CBE9C-8855-4DFD-B3D6-50F4F3B7EBB1}">
      <dsp:nvSpPr>
        <dsp:cNvPr id="0" name=""/>
        <dsp:cNvSpPr/>
      </dsp:nvSpPr>
      <dsp:spPr>
        <a:xfrm>
          <a:off x="1070002" y="2188541"/>
          <a:ext cx="172735" cy="1727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0F7DE0-731D-4BE5-AACB-CA69A9E6A2C6}">
      <dsp:nvSpPr>
        <dsp:cNvPr id="0" name=""/>
        <dsp:cNvSpPr/>
      </dsp:nvSpPr>
      <dsp:spPr>
        <a:xfrm>
          <a:off x="1156370" y="2274909"/>
          <a:ext cx="796504" cy="1256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529" tIns="0" rIns="0" bIns="0" numCol="1" spcCol="1270" anchor="t" anchorCtr="0">
          <a:noAutofit/>
        </a:bodyPr>
        <a:lstStyle/>
        <a:p>
          <a:pPr lvl="0" algn="ctr" defTabSz="533400">
            <a:lnSpc>
              <a:spcPct val="100000"/>
            </a:lnSpc>
            <a:spcBef>
              <a:spcPct val="0"/>
            </a:spcBef>
            <a:spcAft>
              <a:spcPct val="35000"/>
            </a:spcAft>
          </a:pPr>
          <a:r>
            <a:rPr lang="zh-CN" altLang="en-US" sz="1200" kern="1200" dirty="0">
              <a:solidFill>
                <a:schemeClr val="bg1"/>
              </a:solidFill>
            </a:rPr>
            <a:t>成立</a:t>
          </a:r>
          <a:r>
            <a:rPr lang="en-US" altLang="zh-CN" sz="1200" kern="1200" dirty="0">
              <a:solidFill>
                <a:schemeClr val="bg1"/>
              </a:solidFill>
            </a:rPr>
            <a:t>MVT</a:t>
          </a:r>
        </a:p>
        <a:p>
          <a:pPr lvl="0" algn="ctr" defTabSz="533400">
            <a:lnSpc>
              <a:spcPct val="100000"/>
            </a:lnSpc>
            <a:spcBef>
              <a:spcPct val="0"/>
            </a:spcBef>
            <a:spcAft>
              <a:spcPct val="35000"/>
            </a:spcAft>
          </a:pPr>
          <a:r>
            <a:rPr lang="en-US" altLang="zh-CN" sz="900" kern="1200" dirty="0">
              <a:solidFill>
                <a:schemeClr val="bg1"/>
              </a:solidFill>
            </a:rPr>
            <a:t>Build up Minimized Viable Team</a:t>
          </a:r>
          <a:endParaRPr lang="zh-CN" altLang="en-US" sz="900" kern="1200" dirty="0">
            <a:solidFill>
              <a:schemeClr val="bg1"/>
            </a:solidFill>
          </a:endParaRPr>
        </a:p>
      </dsp:txBody>
      <dsp:txXfrm>
        <a:off x="1156370" y="2274909"/>
        <a:ext cx="796504" cy="1256533"/>
      </dsp:txXfrm>
    </dsp:sp>
    <dsp:sp modelId="{CA52C493-4E45-4C84-B8BF-A9745457E19E}">
      <dsp:nvSpPr>
        <dsp:cNvPr id="0" name=""/>
        <dsp:cNvSpPr/>
      </dsp:nvSpPr>
      <dsp:spPr>
        <a:xfrm>
          <a:off x="1837717" y="1730911"/>
          <a:ext cx="230314" cy="2303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E33537-5F7F-46F0-893F-92FD3557D452}">
      <dsp:nvSpPr>
        <dsp:cNvPr id="0" name=""/>
        <dsp:cNvSpPr/>
      </dsp:nvSpPr>
      <dsp:spPr>
        <a:xfrm>
          <a:off x="1952875" y="1846069"/>
          <a:ext cx="926056" cy="1685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39" tIns="0" rIns="0" bIns="0" numCol="1" spcCol="1270" anchor="t" anchorCtr="0">
          <a:noAutofit/>
        </a:bodyPr>
        <a:lstStyle/>
        <a:p>
          <a:pPr lvl="0" algn="ctr" defTabSz="577850">
            <a:lnSpc>
              <a:spcPct val="90000"/>
            </a:lnSpc>
            <a:spcBef>
              <a:spcPct val="0"/>
            </a:spcBef>
            <a:spcAft>
              <a:spcPct val="35000"/>
            </a:spcAft>
          </a:pPr>
          <a:r>
            <a:rPr lang="zh-CN" altLang="en-US" sz="1300" kern="1200" dirty="0">
              <a:solidFill>
                <a:schemeClr val="bg1"/>
              </a:solidFill>
            </a:rPr>
            <a:t>立项</a:t>
          </a:r>
          <a:endParaRPr lang="en-US" altLang="zh-CN" sz="1300" kern="1200" dirty="0">
            <a:solidFill>
              <a:schemeClr val="bg1"/>
            </a:solidFill>
          </a:endParaRPr>
        </a:p>
        <a:p>
          <a:pPr lvl="0" algn="ctr" defTabSz="577850">
            <a:lnSpc>
              <a:spcPct val="90000"/>
            </a:lnSpc>
            <a:spcBef>
              <a:spcPct val="0"/>
            </a:spcBef>
            <a:spcAft>
              <a:spcPct val="35000"/>
            </a:spcAft>
          </a:pPr>
          <a:r>
            <a:rPr lang="en-US" altLang="zh-CN" sz="900" kern="1200" dirty="0">
              <a:solidFill>
                <a:schemeClr val="bg1"/>
              </a:solidFill>
            </a:rPr>
            <a:t>Start up Project</a:t>
          </a:r>
        </a:p>
      </dsp:txBody>
      <dsp:txXfrm>
        <a:off x="1952875" y="1846069"/>
        <a:ext cx="926056" cy="1685374"/>
      </dsp:txXfrm>
    </dsp:sp>
    <dsp:sp modelId="{EBFFC948-8DD9-467B-889D-A12189E48688}">
      <dsp:nvSpPr>
        <dsp:cNvPr id="0" name=""/>
        <dsp:cNvSpPr/>
      </dsp:nvSpPr>
      <dsp:spPr>
        <a:xfrm>
          <a:off x="2730186" y="1373444"/>
          <a:ext cx="297489" cy="297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4F798-54C8-4447-889A-C3100104956D}">
      <dsp:nvSpPr>
        <dsp:cNvPr id="0" name=""/>
        <dsp:cNvSpPr/>
      </dsp:nvSpPr>
      <dsp:spPr>
        <a:xfrm>
          <a:off x="2878931" y="1522189"/>
          <a:ext cx="959643" cy="2009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34" tIns="0" rIns="0" bIns="0" numCol="1" spcCol="1270" anchor="t" anchorCtr="0">
          <a:noAutofit/>
        </a:bodyPr>
        <a:lstStyle/>
        <a:p>
          <a:pPr lvl="0" algn="ctr" defTabSz="577850">
            <a:lnSpc>
              <a:spcPct val="90000"/>
            </a:lnSpc>
            <a:spcBef>
              <a:spcPct val="0"/>
            </a:spcBef>
            <a:spcAft>
              <a:spcPct val="35000"/>
            </a:spcAft>
          </a:pPr>
          <a:r>
            <a:rPr lang="zh-CN" altLang="en-US" sz="1300" kern="1200" dirty="0">
              <a:solidFill>
                <a:schemeClr val="bg1"/>
              </a:solidFill>
            </a:rPr>
            <a:t>开发</a:t>
          </a:r>
          <a:r>
            <a:rPr lang="zh-CN" altLang="en-US" sz="900" kern="1200" dirty="0">
              <a:solidFill>
                <a:schemeClr val="bg1"/>
              </a:solidFill>
            </a:rPr>
            <a:t> </a:t>
          </a:r>
          <a:endParaRPr lang="en-US" altLang="zh-CN" sz="900" kern="1200" dirty="0">
            <a:solidFill>
              <a:schemeClr val="bg1"/>
            </a:solidFill>
          </a:endParaRPr>
        </a:p>
        <a:p>
          <a:pPr lvl="0" algn="ctr" defTabSz="577850">
            <a:lnSpc>
              <a:spcPct val="90000"/>
            </a:lnSpc>
            <a:spcBef>
              <a:spcPct val="0"/>
            </a:spcBef>
            <a:spcAft>
              <a:spcPct val="35000"/>
            </a:spcAft>
          </a:pPr>
          <a:r>
            <a:rPr lang="en-US" altLang="zh-CN" sz="900" kern="1200" dirty="0">
              <a:solidFill>
                <a:schemeClr val="bg1"/>
              </a:solidFill>
            </a:rPr>
            <a:t>Develop</a:t>
          </a:r>
        </a:p>
      </dsp:txBody>
      <dsp:txXfrm>
        <a:off x="2878931" y="1522189"/>
        <a:ext cx="959643" cy="2009254"/>
      </dsp:txXfrm>
    </dsp:sp>
    <dsp:sp modelId="{12291008-E823-4430-A537-87B80EFCF533}">
      <dsp:nvSpPr>
        <dsp:cNvPr id="0" name=""/>
        <dsp:cNvSpPr/>
      </dsp:nvSpPr>
      <dsp:spPr>
        <a:xfrm>
          <a:off x="3649045" y="1134733"/>
          <a:ext cx="379059" cy="3790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C62A6B-3CF4-4B6C-8B2F-DABA6D05324B}">
      <dsp:nvSpPr>
        <dsp:cNvPr id="0" name=""/>
        <dsp:cNvSpPr/>
      </dsp:nvSpPr>
      <dsp:spPr>
        <a:xfrm>
          <a:off x="3838575" y="1324262"/>
          <a:ext cx="959643" cy="220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856" tIns="0" rIns="0" bIns="0" numCol="1" spcCol="1270" anchor="t" anchorCtr="0">
          <a:noAutofit/>
        </a:bodyPr>
        <a:lstStyle/>
        <a:p>
          <a:pPr lvl="0" algn="ctr" defTabSz="577850">
            <a:lnSpc>
              <a:spcPct val="90000"/>
            </a:lnSpc>
            <a:spcBef>
              <a:spcPct val="0"/>
            </a:spcBef>
            <a:spcAft>
              <a:spcPct val="35000"/>
            </a:spcAft>
          </a:pPr>
          <a:r>
            <a:rPr lang="zh-CN" altLang="en-US" sz="1300" kern="1200" dirty="0">
              <a:solidFill>
                <a:schemeClr val="bg1"/>
              </a:solidFill>
            </a:rPr>
            <a:t>上线</a:t>
          </a:r>
          <a:r>
            <a:rPr lang="zh-CN" altLang="en-US" sz="900" kern="1200" dirty="0">
              <a:solidFill>
                <a:schemeClr val="bg1"/>
              </a:solidFill>
            </a:rPr>
            <a:t> </a:t>
          </a:r>
          <a:endParaRPr lang="en-US" altLang="zh-CN" sz="900" kern="1200" dirty="0">
            <a:solidFill>
              <a:schemeClr val="bg1"/>
            </a:solidFill>
          </a:endParaRPr>
        </a:p>
        <a:p>
          <a:pPr lvl="0" algn="ctr" defTabSz="577850">
            <a:lnSpc>
              <a:spcPct val="90000"/>
            </a:lnSpc>
            <a:spcBef>
              <a:spcPct val="0"/>
            </a:spcBef>
            <a:spcAft>
              <a:spcPct val="35000"/>
            </a:spcAft>
          </a:pPr>
          <a:r>
            <a:rPr lang="en-US" altLang="zh-CN" sz="900" kern="1200" dirty="0">
              <a:solidFill>
                <a:schemeClr val="bg1"/>
              </a:solidFill>
            </a:rPr>
            <a:t>Onboard</a:t>
          </a:r>
        </a:p>
      </dsp:txBody>
      <dsp:txXfrm>
        <a:off x="3838575" y="1324262"/>
        <a:ext cx="959643" cy="2207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4819C-13EA-45AC-B79D-67462B2E3842}">
      <dsp:nvSpPr>
        <dsp:cNvPr id="0" name=""/>
        <dsp:cNvSpPr/>
      </dsp:nvSpPr>
      <dsp:spPr>
        <a:xfrm>
          <a:off x="2198052" y="652591"/>
          <a:ext cx="136762" cy="599151"/>
        </a:xfrm>
        <a:custGeom>
          <a:avLst/>
          <a:gdLst/>
          <a:ahLst/>
          <a:cxnLst/>
          <a:rect l="0" t="0" r="0" b="0"/>
          <a:pathLst>
            <a:path>
              <a:moveTo>
                <a:pt x="136762" y="0"/>
              </a:moveTo>
              <a:lnTo>
                <a:pt x="136762" y="599151"/>
              </a:lnTo>
              <a:lnTo>
                <a:pt x="0" y="5991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F5878-6C84-4DC8-9028-A3F9AAEAF71E}">
      <dsp:nvSpPr>
        <dsp:cNvPr id="0" name=""/>
        <dsp:cNvSpPr/>
      </dsp:nvSpPr>
      <dsp:spPr>
        <a:xfrm>
          <a:off x="2334815" y="652591"/>
          <a:ext cx="788014" cy="1198303"/>
        </a:xfrm>
        <a:custGeom>
          <a:avLst/>
          <a:gdLst/>
          <a:ahLst/>
          <a:cxnLst/>
          <a:rect l="0" t="0" r="0" b="0"/>
          <a:pathLst>
            <a:path>
              <a:moveTo>
                <a:pt x="0" y="0"/>
              </a:moveTo>
              <a:lnTo>
                <a:pt x="0" y="1061540"/>
              </a:lnTo>
              <a:lnTo>
                <a:pt x="788014" y="1061540"/>
              </a:lnTo>
              <a:lnTo>
                <a:pt x="788014" y="119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681A7A-34A3-4CE2-A5EF-00B5095FDD35}">
      <dsp:nvSpPr>
        <dsp:cNvPr id="0" name=""/>
        <dsp:cNvSpPr/>
      </dsp:nvSpPr>
      <dsp:spPr>
        <a:xfrm>
          <a:off x="1546801" y="652591"/>
          <a:ext cx="788014" cy="1198303"/>
        </a:xfrm>
        <a:custGeom>
          <a:avLst/>
          <a:gdLst/>
          <a:ahLst/>
          <a:cxnLst/>
          <a:rect l="0" t="0" r="0" b="0"/>
          <a:pathLst>
            <a:path>
              <a:moveTo>
                <a:pt x="788014" y="0"/>
              </a:moveTo>
              <a:lnTo>
                <a:pt x="788014" y="1061540"/>
              </a:lnTo>
              <a:lnTo>
                <a:pt x="0" y="1061540"/>
              </a:lnTo>
              <a:lnTo>
                <a:pt x="0" y="1198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600C2C-6BFA-42BC-A8C0-CCCB7DC35BCE}">
      <dsp:nvSpPr>
        <dsp:cNvPr id="0" name=""/>
        <dsp:cNvSpPr/>
      </dsp:nvSpPr>
      <dsp:spPr>
        <a:xfrm>
          <a:off x="1683563" y="1340"/>
          <a:ext cx="1302503" cy="651251"/>
        </a:xfrm>
        <a:prstGeom prst="rect">
          <a:avLst/>
        </a:prstGeom>
        <a:solidFill>
          <a:schemeClr val="accent2">
            <a:lumMod val="40000"/>
            <a:lumOff val="60000"/>
            <a:alpha val="3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a:t>CTO</a:t>
          </a:r>
          <a:endParaRPr lang="zh-CN" altLang="en-US" sz="1400" kern="1200" dirty="0"/>
        </a:p>
      </dsp:txBody>
      <dsp:txXfrm>
        <a:off x="1683563" y="1340"/>
        <a:ext cx="1302503" cy="651251"/>
      </dsp:txXfrm>
    </dsp:sp>
    <dsp:sp modelId="{7C8DAED4-E8CE-4571-870A-5B8D59A878C8}">
      <dsp:nvSpPr>
        <dsp:cNvPr id="0" name=""/>
        <dsp:cNvSpPr/>
      </dsp:nvSpPr>
      <dsp:spPr>
        <a:xfrm>
          <a:off x="895549" y="1850895"/>
          <a:ext cx="1302503" cy="651251"/>
        </a:xfrm>
        <a:prstGeom prst="rect">
          <a:avLst/>
        </a:prstGeom>
        <a:solidFill>
          <a:schemeClr val="bg2">
            <a:lumMod val="75000"/>
            <a:alpha val="3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dirty="0"/>
            <a:t>高级</a:t>
          </a:r>
          <a:r>
            <a:rPr lang="en-US" altLang="zh-CN" sz="800" kern="1200" dirty="0"/>
            <a:t>IOS</a:t>
          </a:r>
          <a:r>
            <a:rPr lang="zh-CN" altLang="en-US" sz="800" kern="1200" dirty="0"/>
            <a:t>开发工程师</a:t>
          </a:r>
          <a:endParaRPr lang="en-US" altLang="zh-CN" sz="800" kern="1200" dirty="0"/>
        </a:p>
        <a:p>
          <a:pPr lvl="0" algn="ctr" defTabSz="355600">
            <a:lnSpc>
              <a:spcPct val="90000"/>
            </a:lnSpc>
            <a:spcBef>
              <a:spcPct val="0"/>
            </a:spcBef>
            <a:spcAft>
              <a:spcPct val="35000"/>
            </a:spcAft>
          </a:pPr>
          <a:r>
            <a:rPr lang="en-US" altLang="zh-CN" sz="800" kern="1200" dirty="0"/>
            <a:t>Senior IOS Developer</a:t>
          </a:r>
        </a:p>
        <a:p>
          <a:pPr lvl="0" algn="ctr" defTabSz="355600">
            <a:lnSpc>
              <a:spcPct val="90000"/>
            </a:lnSpc>
            <a:spcBef>
              <a:spcPct val="0"/>
            </a:spcBef>
            <a:spcAft>
              <a:spcPct val="35000"/>
            </a:spcAft>
          </a:pPr>
          <a:r>
            <a:rPr lang="en-US" altLang="zh-CN" sz="800" kern="1200" dirty="0"/>
            <a:t>(if needed)</a:t>
          </a:r>
          <a:endParaRPr lang="zh-CN" altLang="en-US" sz="800" kern="1200" dirty="0"/>
        </a:p>
      </dsp:txBody>
      <dsp:txXfrm>
        <a:off x="895549" y="1850895"/>
        <a:ext cx="1302503" cy="651251"/>
      </dsp:txXfrm>
    </dsp:sp>
    <dsp:sp modelId="{DE829B38-6908-413A-9EBB-2D6F8E17AD33}">
      <dsp:nvSpPr>
        <dsp:cNvPr id="0" name=""/>
        <dsp:cNvSpPr/>
      </dsp:nvSpPr>
      <dsp:spPr>
        <a:xfrm>
          <a:off x="2471578" y="1850895"/>
          <a:ext cx="1302503" cy="651251"/>
        </a:xfrm>
        <a:prstGeom prst="rect">
          <a:avLst/>
        </a:prstGeom>
        <a:solidFill>
          <a:schemeClr val="bg2">
            <a:lumMod val="75000"/>
            <a:alpha val="3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zh-CN" altLang="en-US" sz="800" kern="1200" dirty="0"/>
            <a:t>高级</a:t>
          </a:r>
          <a:r>
            <a:rPr lang="en-US" altLang="zh-CN" sz="800" kern="1200" dirty="0"/>
            <a:t>Android</a:t>
          </a:r>
          <a:r>
            <a:rPr lang="zh-CN" altLang="en-US" sz="800" kern="1200" dirty="0"/>
            <a:t>开发工程师</a:t>
          </a:r>
          <a:endParaRPr lang="en-US" altLang="zh-CN" sz="800" kern="1200" dirty="0"/>
        </a:p>
        <a:p>
          <a:pPr lvl="0" algn="ctr" defTabSz="355600">
            <a:lnSpc>
              <a:spcPct val="90000"/>
            </a:lnSpc>
            <a:spcBef>
              <a:spcPct val="0"/>
            </a:spcBef>
            <a:spcAft>
              <a:spcPct val="35000"/>
            </a:spcAft>
          </a:pPr>
          <a:r>
            <a:rPr lang="en-US" altLang="zh-CN" sz="800" kern="1200" dirty="0"/>
            <a:t>Senior Android Developer</a:t>
          </a:r>
        </a:p>
        <a:p>
          <a:pPr lvl="0" algn="ctr" defTabSz="355600">
            <a:lnSpc>
              <a:spcPct val="90000"/>
            </a:lnSpc>
            <a:spcBef>
              <a:spcPct val="0"/>
            </a:spcBef>
            <a:spcAft>
              <a:spcPct val="35000"/>
            </a:spcAft>
          </a:pPr>
          <a:r>
            <a:rPr lang="en-US" altLang="zh-CN" sz="800" kern="1200" dirty="0"/>
            <a:t>(if needed)</a:t>
          </a:r>
          <a:endParaRPr lang="zh-CN" altLang="en-US" sz="800" kern="1200" dirty="0"/>
        </a:p>
      </dsp:txBody>
      <dsp:txXfrm>
        <a:off x="2471578" y="1850895"/>
        <a:ext cx="1302503" cy="651251"/>
      </dsp:txXfrm>
    </dsp:sp>
    <dsp:sp modelId="{8B99F994-C467-4DA8-86C3-99720AEBD319}">
      <dsp:nvSpPr>
        <dsp:cNvPr id="0" name=""/>
        <dsp:cNvSpPr/>
      </dsp:nvSpPr>
      <dsp:spPr>
        <a:xfrm>
          <a:off x="895549" y="926117"/>
          <a:ext cx="1302503" cy="651251"/>
        </a:xfrm>
        <a:prstGeom prst="rect">
          <a:avLst/>
        </a:prstGeom>
        <a:solidFill>
          <a:schemeClr val="bg2">
            <a:lumMod val="75000"/>
            <a:alpha val="30000"/>
          </a:scheme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t>产品经理</a:t>
          </a:r>
          <a:endParaRPr lang="en-US" altLang="zh-CN" sz="1100" kern="1200" dirty="0"/>
        </a:p>
        <a:p>
          <a:pPr lvl="0" algn="ctr" defTabSz="488950">
            <a:lnSpc>
              <a:spcPct val="90000"/>
            </a:lnSpc>
            <a:spcBef>
              <a:spcPct val="0"/>
            </a:spcBef>
            <a:spcAft>
              <a:spcPct val="35000"/>
            </a:spcAft>
          </a:pPr>
          <a:r>
            <a:rPr lang="en-US" altLang="zh-CN" sz="1100" kern="1200" dirty="0"/>
            <a:t>Product Manager</a:t>
          </a:r>
          <a:endParaRPr lang="zh-CN" altLang="en-US" sz="1100" kern="1200" dirty="0"/>
        </a:p>
      </dsp:txBody>
      <dsp:txXfrm>
        <a:off x="895549" y="926117"/>
        <a:ext cx="1302503" cy="65125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pPr>
                <a:defRPr/>
              </a:pPr>
              <a:t>2023/7/14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197A3349-D712-4BC1-9784-6CFDA23798B4}" type="slidenum">
              <a:rPr lang="zh-CN" altLang="en-US"/>
              <a:pPr>
                <a:defRPr/>
              </a:pPr>
              <a:t>‹#›</a:t>
            </a:fld>
            <a:endParaRPr lang="zh-CN" altLang="en-US"/>
          </a:p>
        </p:txBody>
      </p:sp>
    </p:spTree>
    <p:extLst>
      <p:ext uri="{BB962C8B-B14F-4D97-AF65-F5344CB8AC3E}">
        <p14:creationId xmlns:p14="http://schemas.microsoft.com/office/powerpoint/2010/main" val="437401508"/>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F77E604-8EBD-4CB5-8912-B9B87DB42C29}" type="slidenum">
              <a:rPr lang="en-US" altLang="zh-CN" sz="1200">
                <a:latin typeface="Calibri" pitchFamily="34" charset="0"/>
              </a:rPr>
              <a:pPr/>
              <a:t>1</a:t>
            </a:fld>
            <a:endParaRPr lang="en-US" altLang="zh-CN"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308B55BA-165B-4927-A2E5-3607DEA42C41}" type="slidenum">
              <a:rPr lang="zh-CN" altLang="en-US" sz="1200">
                <a:latin typeface="Calibri" pitchFamily="34" charset="0"/>
                <a:ea typeface="宋体" pitchFamily="2" charset="-122"/>
              </a:rPr>
              <a:pPr/>
              <a:t>2</a:t>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10C84C4F-E12E-47C6-90F9-B98B6F2E6C16}" type="slidenum">
              <a:rPr lang="zh-CN" altLang="en-US" sz="1200">
                <a:latin typeface="Calibri" pitchFamily="34" charset="0"/>
                <a:ea typeface="宋体" pitchFamily="2" charset="-122"/>
              </a:rPr>
              <a:pPr/>
              <a:t>3</a:t>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0ECC0403-C88F-41C9-88E2-C5BDFE74768A}" type="slidenum">
              <a:rPr lang="zh-CN" altLang="en-US" sz="1200">
                <a:latin typeface="Calibri" pitchFamily="34" charset="0"/>
                <a:ea typeface="宋体" pitchFamily="2" charset="-122"/>
              </a:rPr>
              <a:pPr/>
              <a:t>6</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9172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5E8C1B3-757C-46CB-A2A9-067FC504EF18}" type="slidenum">
              <a:rPr lang="zh-CN" altLang="en-US" sz="1200">
                <a:latin typeface="Calibri" pitchFamily="34" charset="0"/>
                <a:ea typeface="宋体" pitchFamily="2" charset="-122"/>
              </a:rPr>
              <a:pPr/>
              <a:t>9</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899792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C867DC8-6444-427C-9A27-1176797A1489}" type="slidenum">
              <a:rPr lang="zh-CN" altLang="en-US" sz="1200">
                <a:latin typeface="Calibri" pitchFamily="34" charset="0"/>
                <a:ea typeface="宋体" pitchFamily="2" charset="-122"/>
              </a:rPr>
              <a:pPr/>
              <a:t>10</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54661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2AC2EB1-BACA-4053-AB16-27120FEABD9F}" type="slidenum">
              <a:rPr lang="zh-CN" altLang="en-US" sz="1200">
                <a:latin typeface="Calibri" pitchFamily="34" charset="0"/>
                <a:ea typeface="宋体" pitchFamily="2" charset="-122"/>
              </a:rPr>
              <a:pPr/>
              <a:t>15</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2040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2AC2EB1-BACA-4053-AB16-27120FEABD9F}" type="slidenum">
              <a:rPr lang="zh-CN" altLang="en-US" sz="1200">
                <a:latin typeface="Calibri" pitchFamily="34" charset="0"/>
                <a:ea typeface="宋体" pitchFamily="2" charset="-122"/>
              </a:rPr>
              <a:pPr/>
              <a:t>19</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986674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5AE0A0BC-9B66-4BEA-98A7-ADA11BCDA3B1}" type="slidenum">
              <a:rPr lang="en-US" altLang="zh-CN" sz="1200">
                <a:latin typeface="Calibri" pitchFamily="34" charset="0"/>
              </a:rPr>
              <a:pPr/>
              <a:t>22</a:t>
            </a:fld>
            <a:endParaRPr lang="en-US" altLang="zh-CN" sz="1200">
              <a:latin typeface="Calibri" pitchFamily="34" charset="0"/>
            </a:endParaRPr>
          </a:p>
        </p:txBody>
      </p:sp>
    </p:spTree>
    <p:extLst>
      <p:ext uri="{BB962C8B-B14F-4D97-AF65-F5344CB8AC3E}">
        <p14:creationId xmlns:p14="http://schemas.microsoft.com/office/powerpoint/2010/main" val="1032202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a:spLocks/>
          </p:cNvSpPr>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6860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ADD YOUR TITLE HERE</a:t>
            </a:r>
            <a:endParaRPr lang="zh-CN" altLang="en-US" sz="2000" dirty="0">
              <a:solidFill>
                <a:schemeClr val="bg1"/>
              </a:solidFill>
            </a:endParaRPr>
          </a:p>
        </p:txBody>
      </p:sp>
      <p:sp>
        <p:nvSpPr>
          <p:cNvPr id="4" name="Content Placeholder 2"/>
          <p:cNvSpPr txBox="1">
            <a:spLocks/>
          </p:cNvSpPr>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4390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06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5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90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pPr>
                <a:defRPr/>
              </a:pPr>
              <a:t>2023/7/14</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7ACB3A5B-2F2B-49CB-9896-F4DF84552AE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349375" y="3412764"/>
            <a:ext cx="6375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4400" dirty="0">
                <a:solidFill>
                  <a:schemeClr val="bg2"/>
                </a:solidFill>
                <a:latin typeface="Agency FB" pitchFamily="34" charset="0"/>
              </a:rPr>
              <a:t>David Ding</a:t>
            </a:r>
            <a:endParaRPr lang="zh-CN" altLang="en-US" sz="4400" dirty="0">
              <a:solidFill>
                <a:schemeClr val="bg2"/>
              </a:solidFill>
              <a:latin typeface="Agency FB" pitchFamily="34" charset="0"/>
            </a:endParaRPr>
          </a:p>
        </p:txBody>
      </p:sp>
      <p:sp>
        <p:nvSpPr>
          <p:cNvPr id="57" name="任意多边形 56"/>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pic>
        <p:nvPicPr>
          <p:cNvPr id="2" name="Capo Productions - Journey">
            <a:hlinkClick r:id="" action="ppaction://media"/>
            <a:extLst>
              <a:ext uri="{FF2B5EF4-FFF2-40B4-BE49-F238E27FC236}">
                <a16:creationId xmlns:a16="http://schemas.microsoft.com/office/drawing/2014/main" id="{146BE968-660B-F94E-4192-3F2FFA046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809663"/>
            <a:ext cx="609600" cy="609600"/>
          </a:xfrm>
          <a:prstGeom prst="rect">
            <a:avLst/>
          </a:prstGeom>
        </p:spPr>
      </p:pic>
      <p:sp>
        <p:nvSpPr>
          <p:cNvPr id="19" name="矩形 18"/>
          <p:cNvSpPr/>
          <p:nvPr/>
        </p:nvSpPr>
        <p:spPr>
          <a:xfrm>
            <a:off x="1025237" y="962025"/>
            <a:ext cx="6913417" cy="1982066"/>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5" name="矩形 4"/>
          <p:cNvSpPr/>
          <p:nvPr/>
        </p:nvSpPr>
        <p:spPr>
          <a:xfrm>
            <a:off x="1608875" y="1100001"/>
            <a:ext cx="5703805" cy="1846659"/>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遇见 </a:t>
            </a:r>
            <a:r>
              <a:rPr lang="en-US" altLang="zh-CN" sz="6000" dirty="0" err="1">
                <a:ln w="0"/>
                <a:solidFill>
                  <a:schemeClr val="accent1"/>
                </a:solidFill>
                <a:effectLst>
                  <a:outerShdw blurRad="38100" dist="25400" dir="5400000" algn="ctr" rotWithShape="0">
                    <a:srgbClr val="6E747A">
                      <a:alpha val="43000"/>
                    </a:srgbClr>
                  </a:outerShdw>
                </a:effectLst>
                <a:latin typeface="Algerian" panose="04020705040A02060702" pitchFamily="82" charset="0"/>
              </a:rPr>
              <a:t>HADo</a:t>
            </a:r>
            <a:endParaRPr lang="en-US" altLang="zh-CN" sz="60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a:p>
            <a:pPr algn="ctr"/>
            <a:r>
              <a:rPr lang="en-US" altLang="zh-CN"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rPr>
              <a:t>Meet With HADO</a:t>
            </a:r>
            <a:endParaRPr lang="zh-CN" altLang="en-US" sz="5400" b="0" cap="none" spc="0" dirty="0">
              <a:ln w="0"/>
              <a:solidFill>
                <a:schemeClr val="accent1"/>
              </a:solidFill>
              <a:effectLst>
                <a:outerShdw blurRad="38100" dist="25400" dir="5400000" algn="ctr" rotWithShape="0">
                  <a:srgbClr val="6E747A">
                    <a:alpha val="43000"/>
                  </a:srgbClr>
                </a:outerShdw>
              </a:effectLst>
              <a:latin typeface="Algerian" panose="04020705040A02060702" pitchFamily="82" charset="0"/>
            </a:endParaRPr>
          </a:p>
        </p:txBody>
      </p:sp>
    </p:spTree>
  </p:cSld>
  <p:clrMapOvr>
    <a:masterClrMapping/>
  </p:clrMapOvr>
  <p:transition spd="slow" advClick="0" advTm="6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7390" y="316610"/>
            <a:ext cx="6396303" cy="292388"/>
          </a:xfrm>
          <a:prstGeom prst="rect">
            <a:avLst/>
          </a:prstGeom>
          <a:noFill/>
        </p:spPr>
        <p:txBody>
          <a:bodyPr wrap="none" rtlCol="0">
            <a:spAutoFit/>
          </a:bodyPr>
          <a:lstStyle/>
          <a:p>
            <a:r>
              <a:rPr lang="zh-CN" altLang="en-US" dirty="0">
                <a:solidFill>
                  <a:schemeClr val="bg1"/>
                </a:solidFill>
              </a:rPr>
              <a:t>作为</a:t>
            </a:r>
            <a:r>
              <a:rPr lang="en-US" altLang="zh-CN" dirty="0">
                <a:solidFill>
                  <a:schemeClr val="bg1"/>
                </a:solidFill>
              </a:rPr>
              <a:t>CTO </a:t>
            </a:r>
            <a:r>
              <a:rPr lang="zh-CN" altLang="en-US" dirty="0">
                <a:solidFill>
                  <a:schemeClr val="bg1"/>
                </a:solidFill>
              </a:rPr>
              <a:t>我能为</a:t>
            </a:r>
            <a:r>
              <a:rPr lang="en-US" altLang="zh-CN" dirty="0" err="1">
                <a:solidFill>
                  <a:schemeClr val="bg1"/>
                </a:solidFill>
              </a:rPr>
              <a:t>Meleap</a:t>
            </a:r>
            <a:r>
              <a:rPr lang="en-US" altLang="zh-CN" dirty="0">
                <a:solidFill>
                  <a:schemeClr val="bg1"/>
                </a:solidFill>
              </a:rPr>
              <a:t> </a:t>
            </a:r>
            <a:r>
              <a:rPr lang="zh-CN" altLang="en-US" dirty="0">
                <a:solidFill>
                  <a:schemeClr val="bg1"/>
                </a:solidFill>
              </a:rPr>
              <a:t>中国做什么</a:t>
            </a:r>
            <a:r>
              <a:rPr lang="en-US" altLang="zh-CN" dirty="0">
                <a:solidFill>
                  <a:schemeClr val="bg1"/>
                </a:solidFill>
              </a:rPr>
              <a:t>/What I can do for </a:t>
            </a:r>
            <a:r>
              <a:rPr lang="en-US" altLang="zh-CN" dirty="0" err="1">
                <a:solidFill>
                  <a:schemeClr val="bg1"/>
                </a:solidFill>
              </a:rPr>
              <a:t>Meleap</a:t>
            </a:r>
            <a:r>
              <a:rPr lang="en-US" altLang="zh-CN" dirty="0">
                <a:solidFill>
                  <a:schemeClr val="bg1"/>
                </a:solidFill>
              </a:rPr>
              <a:t> China as a CTO </a:t>
            </a:r>
            <a:endParaRPr lang="zh-CN" altLang="en-US" dirty="0">
              <a:solidFill>
                <a:schemeClr val="bg1"/>
              </a:solidFill>
            </a:endParaRPr>
          </a:p>
        </p:txBody>
      </p:sp>
      <p:sp>
        <p:nvSpPr>
          <p:cNvPr id="32" name="文本框 31"/>
          <p:cNvSpPr txBox="1"/>
          <p:nvPr/>
        </p:nvSpPr>
        <p:spPr>
          <a:xfrm>
            <a:off x="4630007" y="619412"/>
            <a:ext cx="3591628" cy="4385816"/>
          </a:xfrm>
          <a:prstGeom prst="rect">
            <a:avLst/>
          </a:prstGeom>
          <a:solidFill>
            <a:schemeClr val="bg1">
              <a:alpha val="20000"/>
            </a:schemeClr>
          </a:solidFill>
          <a:effectLst>
            <a:softEdge rad="31750"/>
          </a:effectLst>
        </p:spPr>
        <p:txBody>
          <a:bodyPr wrap="square" rtlCol="0">
            <a:spAutoFit/>
          </a:bodyPr>
          <a:lstStyle/>
          <a:p>
            <a:r>
              <a:rPr lang="zh-CN" altLang="en-US" sz="900" dirty="0">
                <a:solidFill>
                  <a:schemeClr val="bg1"/>
                </a:solidFill>
              </a:rPr>
              <a:t>我能为</a:t>
            </a:r>
            <a:r>
              <a:rPr lang="en-US" altLang="zh-CN" sz="900" dirty="0" err="1">
                <a:solidFill>
                  <a:schemeClr val="bg1"/>
                </a:solidFill>
              </a:rPr>
              <a:t>Meleap</a:t>
            </a:r>
            <a:r>
              <a:rPr lang="en-US" altLang="zh-CN" sz="900" dirty="0">
                <a:solidFill>
                  <a:schemeClr val="bg1"/>
                </a:solidFill>
              </a:rPr>
              <a:t> </a:t>
            </a:r>
            <a:r>
              <a:rPr lang="zh-CN" altLang="en-US" sz="900" dirty="0">
                <a:solidFill>
                  <a:schemeClr val="bg1"/>
                </a:solidFill>
              </a:rPr>
              <a:t>在以下方面做以下方面的工作，并且以下事情是按照当前</a:t>
            </a:r>
            <a:r>
              <a:rPr lang="en-US" altLang="zh-CN" sz="900" dirty="0">
                <a:solidFill>
                  <a:schemeClr val="bg1"/>
                </a:solidFill>
              </a:rPr>
              <a:t>HADO</a:t>
            </a:r>
            <a:r>
              <a:rPr lang="zh-CN" altLang="en-US" sz="900" dirty="0">
                <a:solidFill>
                  <a:schemeClr val="bg1"/>
                </a:solidFill>
              </a:rPr>
              <a:t>在中国市场的情况下按部就班地展开：</a:t>
            </a:r>
            <a:endParaRPr lang="en-US" altLang="zh-CN" sz="900" dirty="0">
              <a:solidFill>
                <a:schemeClr val="bg1"/>
              </a:solidFill>
            </a:endParaRPr>
          </a:p>
          <a:p>
            <a:pPr marL="228600" indent="-228600">
              <a:buFont typeface="+mj-lt"/>
              <a:buAutoNum type="arabicPeriod"/>
            </a:pPr>
            <a:r>
              <a:rPr lang="zh-CN" altLang="en-US" sz="900" dirty="0">
                <a:solidFill>
                  <a:schemeClr val="bg1"/>
                </a:solidFill>
              </a:rPr>
              <a:t>开发单点登录和认证中心云</a:t>
            </a:r>
            <a:endParaRPr lang="en-US" altLang="zh-CN" sz="900" dirty="0">
              <a:solidFill>
                <a:schemeClr val="bg1"/>
              </a:solidFill>
            </a:endParaRPr>
          </a:p>
          <a:p>
            <a:pPr marL="228600" indent="-228600">
              <a:buFont typeface="+mj-lt"/>
              <a:buAutoNum type="arabicPeriod"/>
            </a:pPr>
            <a:r>
              <a:rPr lang="zh-CN" altLang="en-US" sz="900" dirty="0">
                <a:solidFill>
                  <a:schemeClr val="bg1"/>
                </a:solidFill>
              </a:rPr>
              <a:t>开发</a:t>
            </a:r>
            <a:r>
              <a:rPr lang="en-US" altLang="zh-CN" sz="900" b="1" i="1" dirty="0">
                <a:solidFill>
                  <a:srgbClr val="FF0000"/>
                </a:solidFill>
              </a:rPr>
              <a:t>HADO Community APP</a:t>
            </a:r>
            <a:r>
              <a:rPr lang="en-US" altLang="zh-CN" sz="900" dirty="0">
                <a:solidFill>
                  <a:srgbClr val="FF0000"/>
                </a:solidFill>
              </a:rPr>
              <a:t> </a:t>
            </a:r>
            <a:r>
              <a:rPr lang="zh-CN" altLang="en-US" sz="900" dirty="0">
                <a:solidFill>
                  <a:schemeClr val="bg1"/>
                </a:solidFill>
              </a:rPr>
              <a:t>和</a:t>
            </a:r>
            <a:r>
              <a:rPr lang="en-US" altLang="zh-CN" sz="900" b="1" i="1" dirty="0">
                <a:solidFill>
                  <a:srgbClr val="FF0000"/>
                </a:solidFill>
              </a:rPr>
              <a:t>Mini Program</a:t>
            </a:r>
            <a:r>
              <a:rPr lang="en-US" altLang="zh-CN" sz="900" dirty="0">
                <a:solidFill>
                  <a:schemeClr val="bg1"/>
                </a:solidFill>
              </a:rPr>
              <a:t>,</a:t>
            </a:r>
            <a:r>
              <a:rPr lang="zh-CN" altLang="en-US" sz="900" dirty="0">
                <a:solidFill>
                  <a:schemeClr val="bg1"/>
                </a:solidFill>
              </a:rPr>
              <a:t>促进线上线下流量整合，转化优化。</a:t>
            </a:r>
            <a:endParaRPr lang="en-US" altLang="zh-CN" sz="900" dirty="0">
              <a:solidFill>
                <a:schemeClr val="bg1"/>
              </a:solidFill>
            </a:endParaRPr>
          </a:p>
          <a:p>
            <a:pPr marL="228600" indent="-228600">
              <a:buFont typeface="+mj-lt"/>
              <a:buAutoNum type="arabicPeriod"/>
            </a:pPr>
            <a:r>
              <a:rPr lang="zh-CN" altLang="en-US" sz="900" dirty="0">
                <a:solidFill>
                  <a:schemeClr val="bg1"/>
                </a:solidFill>
              </a:rPr>
              <a:t>在流量和门店数量有明显的增长趋势的时候，启动开发</a:t>
            </a:r>
            <a:r>
              <a:rPr lang="en-US" altLang="zh-CN" sz="900" b="1" i="1" dirty="0">
                <a:solidFill>
                  <a:srgbClr val="FF0000"/>
                </a:solidFill>
              </a:rPr>
              <a:t>HADO</a:t>
            </a:r>
            <a:r>
              <a:rPr lang="zh-CN" altLang="en-US" sz="900" b="1" i="1" dirty="0">
                <a:solidFill>
                  <a:srgbClr val="FF0000"/>
                </a:solidFill>
              </a:rPr>
              <a:t>营销云</a:t>
            </a:r>
            <a:r>
              <a:rPr lang="zh-CN" altLang="en-US" sz="900" dirty="0">
                <a:solidFill>
                  <a:schemeClr val="bg1"/>
                </a:solidFill>
              </a:rPr>
              <a:t>平台，专门为门店和线上同步整合营销模式打造。解决线上线下营销脱节，效果不佳等问题。</a:t>
            </a:r>
            <a:endParaRPr lang="en-US" altLang="zh-CN" sz="900" dirty="0">
              <a:solidFill>
                <a:schemeClr val="bg1"/>
              </a:solidFill>
            </a:endParaRPr>
          </a:p>
          <a:p>
            <a:pPr marL="228600" indent="-228600">
              <a:buFont typeface="+mj-lt"/>
              <a:buAutoNum type="arabicPeriod"/>
            </a:pPr>
            <a:r>
              <a:rPr lang="zh-CN" altLang="en-US" sz="900" dirty="0">
                <a:solidFill>
                  <a:schemeClr val="bg1"/>
                </a:solidFill>
              </a:rPr>
              <a:t>最后通过中国区的数据表现提出未来的游戏产品开发趋势的建议。针对中国市场进行进一步的市场抢占。</a:t>
            </a:r>
            <a:endParaRPr lang="en-US" altLang="zh-CN" sz="900" dirty="0">
              <a:solidFill>
                <a:schemeClr val="bg1"/>
              </a:solidFill>
            </a:endParaRPr>
          </a:p>
          <a:p>
            <a:pPr marL="228600" indent="-228600">
              <a:buFont typeface="+mj-lt"/>
              <a:buAutoNum type="arabicPeriod"/>
            </a:pPr>
            <a:r>
              <a:rPr lang="zh-CN" altLang="en-US" sz="900" dirty="0">
                <a:solidFill>
                  <a:schemeClr val="bg1"/>
                </a:solidFill>
              </a:rPr>
              <a:t>未来这种模式如果有效，将有机会推广到全球来运营。</a:t>
            </a:r>
            <a:endParaRPr lang="en-US" altLang="zh-CN" sz="900" dirty="0">
              <a:solidFill>
                <a:schemeClr val="bg1"/>
              </a:solidFill>
            </a:endParaRPr>
          </a:p>
          <a:p>
            <a:pPr marL="228600" indent="-228600">
              <a:buFont typeface="+mj-lt"/>
              <a:buAutoNum type="arabicPeriod"/>
            </a:pPr>
            <a:endParaRPr lang="en-US" altLang="zh-CN" sz="900" dirty="0">
              <a:solidFill>
                <a:schemeClr val="bg1"/>
              </a:solidFill>
            </a:endParaRPr>
          </a:p>
          <a:p>
            <a:r>
              <a:rPr lang="en-US" altLang="zh-CN" sz="900" dirty="0">
                <a:solidFill>
                  <a:schemeClr val="bg1"/>
                </a:solidFill>
              </a:rPr>
              <a:t>The work that I can do for </a:t>
            </a:r>
            <a:r>
              <a:rPr lang="en-US" altLang="zh-CN" sz="900" dirty="0" err="1">
                <a:solidFill>
                  <a:schemeClr val="bg1"/>
                </a:solidFill>
              </a:rPr>
              <a:t>Meleap</a:t>
            </a:r>
            <a:r>
              <a:rPr lang="en-US" altLang="zh-CN" sz="900" dirty="0">
                <a:solidFill>
                  <a:schemeClr val="bg1"/>
                </a:solidFill>
              </a:rPr>
              <a:t> is as below. And I will do these things step by step with the order below:</a:t>
            </a:r>
          </a:p>
          <a:p>
            <a:pPr marL="228600" indent="-228600">
              <a:buFont typeface="+mj-lt"/>
              <a:buAutoNum type="arabicPeriod"/>
            </a:pPr>
            <a:r>
              <a:rPr lang="en-US" altLang="zh-CN" sz="900" dirty="0">
                <a:solidFill>
                  <a:schemeClr val="bg1"/>
                </a:solidFill>
              </a:rPr>
              <a:t>Develop SSO and Authentication Center Cloud </a:t>
            </a:r>
          </a:p>
          <a:p>
            <a:pPr marL="228600" indent="-228600">
              <a:buFont typeface="+mj-lt"/>
              <a:buAutoNum type="arabicPeriod"/>
            </a:pPr>
            <a:r>
              <a:rPr lang="en-US" altLang="zh-CN" sz="900" dirty="0">
                <a:solidFill>
                  <a:schemeClr val="bg1"/>
                </a:solidFill>
              </a:rPr>
              <a:t>Develop </a:t>
            </a:r>
            <a:r>
              <a:rPr lang="en-US" altLang="zh-CN" sz="900" b="1" i="1" dirty="0">
                <a:solidFill>
                  <a:srgbClr val="FF0000"/>
                </a:solidFill>
              </a:rPr>
              <a:t>HADO Community App</a:t>
            </a:r>
            <a:r>
              <a:rPr lang="en-US" altLang="zh-CN" sz="900" b="1" i="1" dirty="0">
                <a:solidFill>
                  <a:schemeClr val="bg1"/>
                </a:solidFill>
              </a:rPr>
              <a:t>  </a:t>
            </a:r>
            <a:r>
              <a:rPr lang="en-US" altLang="zh-CN" sz="900" dirty="0">
                <a:solidFill>
                  <a:schemeClr val="bg1"/>
                </a:solidFill>
              </a:rPr>
              <a:t>and </a:t>
            </a:r>
            <a:r>
              <a:rPr lang="en-US" altLang="zh-CN" sz="900" b="1" i="1" dirty="0">
                <a:solidFill>
                  <a:srgbClr val="FF0000"/>
                </a:solidFill>
              </a:rPr>
              <a:t>Mini Program</a:t>
            </a:r>
            <a:r>
              <a:rPr lang="en-US" altLang="zh-CN" sz="900" dirty="0">
                <a:solidFill>
                  <a:srgbClr val="FF0000"/>
                </a:solidFill>
              </a:rPr>
              <a:t> </a:t>
            </a:r>
            <a:r>
              <a:rPr lang="en-US" altLang="zh-CN" sz="900" dirty="0">
                <a:solidFill>
                  <a:schemeClr val="bg1"/>
                </a:solidFill>
              </a:rPr>
              <a:t>to promote online and offline traffic integration and improve the conversion.</a:t>
            </a:r>
          </a:p>
          <a:p>
            <a:pPr marL="228600" indent="-228600">
              <a:buFont typeface="+mj-lt"/>
              <a:buAutoNum type="arabicPeriod"/>
            </a:pPr>
            <a:r>
              <a:rPr lang="en-US" altLang="zh-CN" sz="900" dirty="0">
                <a:solidFill>
                  <a:schemeClr val="bg1"/>
                </a:solidFill>
              </a:rPr>
              <a:t>At the time when traffic and offline stores have a obvious increase,  I will start the team to develop </a:t>
            </a:r>
            <a:r>
              <a:rPr lang="en-US" altLang="zh-CN" sz="900" b="1" i="1" dirty="0">
                <a:solidFill>
                  <a:srgbClr val="FF0000"/>
                </a:solidFill>
              </a:rPr>
              <a:t>HADO Marketing Cloud </a:t>
            </a:r>
            <a:r>
              <a:rPr lang="en-US" altLang="zh-CN" sz="900" dirty="0">
                <a:solidFill>
                  <a:schemeClr val="bg1"/>
                </a:solidFill>
              </a:rPr>
              <a:t>which is specially designed for online and offline Integration Marketing mode in order to solve the problem of disjointed online and offline marketing and low performance.</a:t>
            </a:r>
          </a:p>
          <a:p>
            <a:pPr marL="228600" indent="-228600">
              <a:buFont typeface="+mj-lt"/>
              <a:buAutoNum type="arabicPeriod"/>
            </a:pPr>
            <a:r>
              <a:rPr lang="en-US" altLang="zh-CN" sz="900" dirty="0">
                <a:solidFill>
                  <a:schemeClr val="bg1"/>
                </a:solidFill>
              </a:rPr>
              <a:t>At last, through the data performance in China I will push forward ideas about games product trends and improvement to headquarter and use the improved game product and seize china market share further.</a:t>
            </a:r>
          </a:p>
          <a:p>
            <a:pPr marL="228600" indent="-228600">
              <a:buFont typeface="+mj-lt"/>
              <a:buAutoNum type="arabicPeriod"/>
            </a:pPr>
            <a:r>
              <a:rPr lang="en-US" altLang="zh-CN" sz="900" dirty="0">
                <a:solidFill>
                  <a:schemeClr val="bg1"/>
                </a:solidFill>
              </a:rPr>
              <a:t>If the HADO Business eco-system works well in China, it is a chance to promote this mode and cloud platforms to global teams.</a:t>
            </a:r>
          </a:p>
        </p:txBody>
      </p:sp>
      <p:sp>
        <p:nvSpPr>
          <p:cNvPr id="6" name="圆角矩形 5"/>
          <p:cNvSpPr/>
          <p:nvPr/>
        </p:nvSpPr>
        <p:spPr>
          <a:xfrm>
            <a:off x="643592" y="1196845"/>
            <a:ext cx="1992552" cy="40538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线下门店网络</a:t>
            </a:r>
            <a:endParaRPr lang="en-US" altLang="zh-CN" sz="1200" dirty="0"/>
          </a:p>
          <a:p>
            <a:pPr algn="ctr"/>
            <a:r>
              <a:rPr lang="en-US" altLang="zh-CN" sz="800" dirty="0"/>
              <a:t>Offline Stores Network</a:t>
            </a:r>
            <a:endParaRPr lang="zh-CN" altLang="en-US" sz="800" dirty="0"/>
          </a:p>
        </p:txBody>
      </p:sp>
      <p:sp>
        <p:nvSpPr>
          <p:cNvPr id="20" name="圆角矩形 19"/>
          <p:cNvSpPr/>
          <p:nvPr/>
        </p:nvSpPr>
        <p:spPr>
          <a:xfrm>
            <a:off x="643592" y="1854510"/>
            <a:ext cx="1992552" cy="42765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HADO </a:t>
            </a:r>
            <a:r>
              <a:rPr lang="zh-CN" altLang="en-US" sz="1200" dirty="0"/>
              <a:t>游戏云</a:t>
            </a:r>
            <a:endParaRPr lang="en-US" altLang="zh-CN" sz="1200" dirty="0"/>
          </a:p>
          <a:p>
            <a:pPr algn="ctr"/>
            <a:r>
              <a:rPr lang="en-US" altLang="zh-CN" sz="800" dirty="0"/>
              <a:t>HADO Games Cloud</a:t>
            </a:r>
          </a:p>
        </p:txBody>
      </p:sp>
      <p:sp>
        <p:nvSpPr>
          <p:cNvPr id="22" name="圆角矩形 21"/>
          <p:cNvSpPr/>
          <p:nvPr/>
        </p:nvSpPr>
        <p:spPr>
          <a:xfrm>
            <a:off x="643592" y="2455827"/>
            <a:ext cx="1992552" cy="52278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HADO </a:t>
            </a:r>
            <a:r>
              <a:rPr lang="zh-CN" altLang="en-US" sz="1200" dirty="0"/>
              <a:t>互动社区</a:t>
            </a:r>
            <a:r>
              <a:rPr lang="en-US" altLang="zh-CN" sz="1200" dirty="0"/>
              <a:t>APP</a:t>
            </a:r>
          </a:p>
          <a:p>
            <a:pPr algn="ctr"/>
            <a:r>
              <a:rPr lang="en-US" altLang="zh-CN" sz="800" dirty="0"/>
              <a:t>HADO Community APP </a:t>
            </a:r>
          </a:p>
        </p:txBody>
      </p:sp>
      <p:sp>
        <p:nvSpPr>
          <p:cNvPr id="9" name="圆角矩形 8"/>
          <p:cNvSpPr/>
          <p:nvPr/>
        </p:nvSpPr>
        <p:spPr>
          <a:xfrm>
            <a:off x="472250" y="619412"/>
            <a:ext cx="2335237" cy="4269245"/>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643592" y="3116005"/>
            <a:ext cx="1992552" cy="49923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HADO </a:t>
            </a:r>
            <a:r>
              <a:rPr lang="zh-CN" altLang="en-US" sz="1200" dirty="0"/>
              <a:t>营销云</a:t>
            </a:r>
            <a:endParaRPr lang="en-US" altLang="zh-CN" sz="1200" dirty="0"/>
          </a:p>
          <a:p>
            <a:pPr algn="ctr"/>
            <a:r>
              <a:rPr lang="en-US" altLang="zh-CN" sz="800" dirty="0"/>
              <a:t>HADO Marketing Cloud </a:t>
            </a:r>
          </a:p>
        </p:txBody>
      </p:sp>
      <p:sp>
        <p:nvSpPr>
          <p:cNvPr id="10" name="文本框 9"/>
          <p:cNvSpPr txBox="1"/>
          <p:nvPr/>
        </p:nvSpPr>
        <p:spPr>
          <a:xfrm>
            <a:off x="857442" y="717108"/>
            <a:ext cx="1672253" cy="430887"/>
          </a:xfrm>
          <a:prstGeom prst="rect">
            <a:avLst/>
          </a:prstGeom>
          <a:noFill/>
        </p:spPr>
        <p:txBody>
          <a:bodyPr wrap="none" rtlCol="0">
            <a:spAutoFit/>
          </a:bodyPr>
          <a:lstStyle/>
          <a:p>
            <a:pPr algn="ctr"/>
            <a:r>
              <a:rPr lang="en-US" altLang="zh-CN" dirty="0">
                <a:solidFill>
                  <a:schemeClr val="bg1"/>
                </a:solidFill>
              </a:rPr>
              <a:t>HADO </a:t>
            </a:r>
            <a:r>
              <a:rPr lang="zh-CN" altLang="en-US" dirty="0">
                <a:solidFill>
                  <a:schemeClr val="bg1"/>
                </a:solidFill>
              </a:rPr>
              <a:t>商业生态圈</a:t>
            </a:r>
            <a:endParaRPr lang="en-US" altLang="zh-CN" dirty="0">
              <a:solidFill>
                <a:schemeClr val="bg1"/>
              </a:solidFill>
            </a:endParaRPr>
          </a:p>
          <a:p>
            <a:pPr algn="ctr"/>
            <a:r>
              <a:rPr lang="en-US" altLang="zh-CN" sz="900" dirty="0">
                <a:solidFill>
                  <a:schemeClr val="bg1"/>
                </a:solidFill>
              </a:rPr>
              <a:t>HADO Business Eco-System</a:t>
            </a:r>
            <a:endParaRPr lang="zh-CN" altLang="en-US" sz="900" dirty="0">
              <a:solidFill>
                <a:schemeClr val="bg1"/>
              </a:solidFill>
            </a:endParaRPr>
          </a:p>
        </p:txBody>
      </p:sp>
      <p:sp>
        <p:nvSpPr>
          <p:cNvPr id="24" name="右箭头 23"/>
          <p:cNvSpPr/>
          <p:nvPr/>
        </p:nvSpPr>
        <p:spPr>
          <a:xfrm>
            <a:off x="2497146" y="1274522"/>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2503057" y="2599383"/>
            <a:ext cx="481683" cy="194434"/>
          </a:xfrm>
          <a:prstGeom prst="rightArrow">
            <a:avLst/>
          </a:prstGeom>
          <a:solidFill>
            <a:schemeClr val="accent1">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25"/>
          <p:cNvSpPr/>
          <p:nvPr/>
        </p:nvSpPr>
        <p:spPr>
          <a:xfrm>
            <a:off x="2502637" y="2008540"/>
            <a:ext cx="481683" cy="194434"/>
          </a:xfrm>
          <a:prstGeom prst="rightArrow">
            <a:avLst/>
          </a:prstGeom>
          <a:solidFill>
            <a:schemeClr val="accent1">
              <a:alpha val="3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2497146" y="3257048"/>
            <a:ext cx="481683" cy="194434"/>
          </a:xfrm>
          <a:prstGeom prst="rightArrow">
            <a:avLst/>
          </a:prstGeom>
          <a:solidFill>
            <a:schemeClr val="accent1">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056928" y="1076318"/>
            <a:ext cx="1432770" cy="569387"/>
          </a:xfrm>
          <a:prstGeom prst="rect">
            <a:avLst/>
          </a:prstGeom>
          <a:noFill/>
        </p:spPr>
        <p:txBody>
          <a:bodyPr wrap="square" rtlCol="0">
            <a:spAutoFit/>
          </a:bodyPr>
          <a:lstStyle/>
          <a:p>
            <a:r>
              <a:rPr lang="zh-CN" altLang="en-US" dirty="0">
                <a:solidFill>
                  <a:srgbClr val="FFFF00"/>
                </a:solidFill>
              </a:rPr>
              <a:t>已有，待拓展</a:t>
            </a:r>
            <a:endParaRPr lang="en-US" altLang="zh-CN" dirty="0">
              <a:solidFill>
                <a:srgbClr val="FFFF00"/>
              </a:solidFill>
            </a:endParaRPr>
          </a:p>
          <a:p>
            <a:r>
              <a:rPr lang="en-US" altLang="zh-CN" sz="900" dirty="0">
                <a:solidFill>
                  <a:srgbClr val="FFFF00"/>
                </a:solidFill>
              </a:rPr>
              <a:t>Already owns, needs Promoting</a:t>
            </a:r>
            <a:endParaRPr lang="zh-CN" altLang="en-US" sz="900" dirty="0">
              <a:solidFill>
                <a:srgbClr val="FFFF00"/>
              </a:solidFill>
            </a:endParaRPr>
          </a:p>
        </p:txBody>
      </p:sp>
      <p:sp>
        <p:nvSpPr>
          <p:cNvPr id="34" name="文本框 33"/>
          <p:cNvSpPr txBox="1"/>
          <p:nvPr/>
        </p:nvSpPr>
        <p:spPr>
          <a:xfrm>
            <a:off x="3052281" y="1821063"/>
            <a:ext cx="1499627" cy="569387"/>
          </a:xfrm>
          <a:prstGeom prst="rect">
            <a:avLst/>
          </a:prstGeom>
          <a:noFill/>
        </p:spPr>
        <p:txBody>
          <a:bodyPr wrap="square" rtlCol="0">
            <a:spAutoFit/>
          </a:bodyPr>
          <a:lstStyle/>
          <a:p>
            <a:r>
              <a:rPr lang="zh-CN" altLang="en-US" dirty="0">
                <a:solidFill>
                  <a:srgbClr val="00B050"/>
                </a:solidFill>
              </a:rPr>
              <a:t>已有，相对完善</a:t>
            </a:r>
            <a:endParaRPr lang="en-US" altLang="zh-CN" dirty="0">
              <a:solidFill>
                <a:srgbClr val="00B050"/>
              </a:solidFill>
            </a:endParaRPr>
          </a:p>
          <a:p>
            <a:r>
              <a:rPr lang="en-US" altLang="zh-CN" sz="900" dirty="0">
                <a:solidFill>
                  <a:srgbClr val="00B050"/>
                </a:solidFill>
              </a:rPr>
              <a:t>Already owns,  relatively perfect</a:t>
            </a:r>
            <a:endParaRPr lang="zh-CN" altLang="en-US" sz="900" dirty="0">
              <a:solidFill>
                <a:srgbClr val="00B050"/>
              </a:solidFill>
            </a:endParaRPr>
          </a:p>
        </p:txBody>
      </p:sp>
      <p:sp>
        <p:nvSpPr>
          <p:cNvPr id="35" name="文本框 34"/>
          <p:cNvSpPr txBox="1"/>
          <p:nvPr/>
        </p:nvSpPr>
        <p:spPr>
          <a:xfrm>
            <a:off x="3015977" y="2505823"/>
            <a:ext cx="1192402" cy="430887"/>
          </a:xfrm>
          <a:prstGeom prst="rect">
            <a:avLst/>
          </a:prstGeom>
          <a:noFill/>
        </p:spPr>
        <p:txBody>
          <a:bodyPr wrap="square" rtlCol="0">
            <a:spAutoFit/>
          </a:bodyPr>
          <a:lstStyle/>
          <a:p>
            <a:r>
              <a:rPr lang="zh-CN" altLang="en-US" dirty="0">
                <a:solidFill>
                  <a:srgbClr val="FF0000"/>
                </a:solidFill>
              </a:rPr>
              <a:t>未有</a:t>
            </a:r>
            <a:endParaRPr lang="en-US" altLang="zh-CN" dirty="0">
              <a:solidFill>
                <a:srgbClr val="FF0000"/>
              </a:solidFill>
            </a:endParaRPr>
          </a:p>
          <a:p>
            <a:r>
              <a:rPr lang="en-US" altLang="zh-CN" sz="900" dirty="0">
                <a:solidFill>
                  <a:srgbClr val="FF0000"/>
                </a:solidFill>
              </a:rPr>
              <a:t>None</a:t>
            </a:r>
            <a:endParaRPr lang="zh-CN" altLang="en-US" sz="900" dirty="0">
              <a:solidFill>
                <a:srgbClr val="FF0000"/>
              </a:solidFill>
            </a:endParaRPr>
          </a:p>
        </p:txBody>
      </p:sp>
      <p:sp>
        <p:nvSpPr>
          <p:cNvPr id="36" name="文本框 35"/>
          <p:cNvSpPr txBox="1"/>
          <p:nvPr/>
        </p:nvSpPr>
        <p:spPr>
          <a:xfrm>
            <a:off x="3015977" y="3188106"/>
            <a:ext cx="1316872" cy="430887"/>
          </a:xfrm>
          <a:prstGeom prst="rect">
            <a:avLst/>
          </a:prstGeom>
          <a:noFill/>
        </p:spPr>
        <p:txBody>
          <a:bodyPr wrap="square" rtlCol="0">
            <a:spAutoFit/>
          </a:bodyPr>
          <a:lstStyle/>
          <a:p>
            <a:r>
              <a:rPr lang="zh-CN" altLang="en-US" dirty="0">
                <a:solidFill>
                  <a:srgbClr val="FF0000"/>
                </a:solidFill>
              </a:rPr>
              <a:t>未有</a:t>
            </a:r>
            <a:endParaRPr lang="en-US" altLang="zh-CN" dirty="0">
              <a:solidFill>
                <a:srgbClr val="FF0000"/>
              </a:solidFill>
            </a:endParaRPr>
          </a:p>
          <a:p>
            <a:r>
              <a:rPr lang="en-US" altLang="zh-CN" sz="900" dirty="0">
                <a:solidFill>
                  <a:srgbClr val="FF0000"/>
                </a:solidFill>
              </a:rPr>
              <a:t>None</a:t>
            </a:r>
            <a:endParaRPr lang="zh-CN" altLang="en-US" dirty="0">
              <a:solidFill>
                <a:srgbClr val="FF0000"/>
              </a:solidFill>
            </a:endParaRPr>
          </a:p>
        </p:txBody>
      </p:sp>
      <p:sp>
        <p:nvSpPr>
          <p:cNvPr id="19" name="圆角矩形 18"/>
          <p:cNvSpPr/>
          <p:nvPr/>
        </p:nvSpPr>
        <p:spPr>
          <a:xfrm>
            <a:off x="643592" y="4342006"/>
            <a:ext cx="1992552" cy="420233"/>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更多</a:t>
            </a:r>
            <a:endParaRPr lang="en-US" altLang="zh-CN" sz="1200" dirty="0"/>
          </a:p>
          <a:p>
            <a:pPr algn="ctr"/>
            <a:r>
              <a:rPr lang="en-US" altLang="zh-CN" sz="800" dirty="0"/>
              <a:t>More</a:t>
            </a:r>
          </a:p>
        </p:txBody>
      </p:sp>
      <p:sp>
        <p:nvSpPr>
          <p:cNvPr id="21" name="右箭头 20"/>
          <p:cNvSpPr/>
          <p:nvPr/>
        </p:nvSpPr>
        <p:spPr>
          <a:xfrm>
            <a:off x="2480974" y="4483212"/>
            <a:ext cx="481683" cy="194434"/>
          </a:xfrm>
          <a:prstGeom prst="rightArrow">
            <a:avLst/>
          </a:prstGeom>
          <a:solidFill>
            <a:schemeClr val="accent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8" name="文本框 27"/>
          <p:cNvSpPr txBox="1"/>
          <p:nvPr/>
        </p:nvSpPr>
        <p:spPr>
          <a:xfrm>
            <a:off x="2978829" y="4319270"/>
            <a:ext cx="1316872" cy="569387"/>
          </a:xfrm>
          <a:prstGeom prst="rect">
            <a:avLst/>
          </a:prstGeom>
          <a:noFill/>
        </p:spPr>
        <p:txBody>
          <a:bodyPr wrap="square" rtlCol="0">
            <a:spAutoFit/>
          </a:bodyPr>
          <a:lstStyle/>
          <a:p>
            <a:r>
              <a:rPr lang="zh-CN" altLang="en-US" dirty="0">
                <a:solidFill>
                  <a:schemeClr val="bg1"/>
                </a:solidFill>
              </a:rPr>
              <a:t>未知，待开发</a:t>
            </a:r>
            <a:endParaRPr lang="en-US" altLang="zh-CN" dirty="0">
              <a:solidFill>
                <a:schemeClr val="bg1"/>
              </a:solidFill>
            </a:endParaRPr>
          </a:p>
          <a:p>
            <a:r>
              <a:rPr lang="en-US" altLang="zh-CN" sz="900" dirty="0">
                <a:solidFill>
                  <a:schemeClr val="bg1"/>
                </a:solidFill>
              </a:rPr>
              <a:t>Unknowable, needs developing</a:t>
            </a:r>
            <a:endParaRPr lang="zh-CN" altLang="en-US" dirty="0">
              <a:solidFill>
                <a:schemeClr val="bg1"/>
              </a:solidFill>
            </a:endParaRPr>
          </a:p>
        </p:txBody>
      </p:sp>
      <p:sp>
        <p:nvSpPr>
          <p:cNvPr id="29" name="圆角矩形 28"/>
          <p:cNvSpPr/>
          <p:nvPr/>
        </p:nvSpPr>
        <p:spPr>
          <a:xfrm>
            <a:off x="643592" y="3765090"/>
            <a:ext cx="1992552" cy="45049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单点登录和认证中心云</a:t>
            </a:r>
            <a:endParaRPr lang="en-US" altLang="zh-CN" sz="1200" dirty="0"/>
          </a:p>
          <a:p>
            <a:pPr algn="ctr"/>
            <a:r>
              <a:rPr lang="en-US" altLang="zh-CN" sz="800" dirty="0"/>
              <a:t>SSO &amp; Authentication Center Cloud</a:t>
            </a:r>
          </a:p>
        </p:txBody>
      </p:sp>
      <p:sp>
        <p:nvSpPr>
          <p:cNvPr id="30" name="右箭头 29"/>
          <p:cNvSpPr/>
          <p:nvPr/>
        </p:nvSpPr>
        <p:spPr>
          <a:xfrm>
            <a:off x="2502636" y="3897117"/>
            <a:ext cx="481683" cy="194434"/>
          </a:xfrm>
          <a:prstGeom prst="rightArrow">
            <a:avLst/>
          </a:prstGeom>
          <a:solidFill>
            <a:schemeClr val="accent1">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015977" y="3834988"/>
            <a:ext cx="1316872" cy="430887"/>
          </a:xfrm>
          <a:prstGeom prst="rect">
            <a:avLst/>
          </a:prstGeom>
          <a:noFill/>
        </p:spPr>
        <p:txBody>
          <a:bodyPr wrap="square" rtlCol="0">
            <a:spAutoFit/>
          </a:bodyPr>
          <a:lstStyle/>
          <a:p>
            <a:r>
              <a:rPr lang="zh-CN" altLang="en-US" dirty="0">
                <a:solidFill>
                  <a:srgbClr val="FF0000"/>
                </a:solidFill>
              </a:rPr>
              <a:t>未有</a:t>
            </a:r>
            <a:endParaRPr lang="en-US" altLang="zh-CN" dirty="0">
              <a:solidFill>
                <a:srgbClr val="FF0000"/>
              </a:solidFill>
            </a:endParaRPr>
          </a:p>
          <a:p>
            <a:r>
              <a:rPr lang="en-US" altLang="zh-CN" sz="900" dirty="0">
                <a:solidFill>
                  <a:srgbClr val="FF0000"/>
                </a:solidFill>
              </a:rPr>
              <a:t>None</a:t>
            </a:r>
            <a:endParaRPr lang="zh-CN" altLang="en-US" dirty="0">
              <a:solidFill>
                <a:srgbClr val="FF0000"/>
              </a:solidFill>
            </a:endParaRPr>
          </a:p>
        </p:txBody>
      </p:sp>
    </p:spTree>
    <p:extLst>
      <p:ext uri="{BB962C8B-B14F-4D97-AF65-F5344CB8AC3E}">
        <p14:creationId xmlns:p14="http://schemas.microsoft.com/office/powerpoint/2010/main" val="398524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07785" y="158696"/>
            <a:ext cx="4828566" cy="292388"/>
          </a:xfrm>
          <a:prstGeom prst="rect">
            <a:avLst/>
          </a:prstGeom>
          <a:noFill/>
        </p:spPr>
        <p:txBody>
          <a:bodyPr wrap="none" rtlCol="0">
            <a:spAutoFit/>
          </a:bodyPr>
          <a:lstStyle/>
          <a:p>
            <a:r>
              <a:rPr lang="zh-CN" altLang="en-US" dirty="0">
                <a:solidFill>
                  <a:schemeClr val="bg1"/>
                </a:solidFill>
              </a:rPr>
              <a:t>来到</a:t>
            </a:r>
            <a:r>
              <a:rPr lang="en-US" altLang="zh-CN" dirty="0" err="1" smtClean="0">
                <a:solidFill>
                  <a:schemeClr val="bg1"/>
                </a:solidFill>
              </a:rPr>
              <a:t>Meleap</a:t>
            </a:r>
            <a:r>
              <a:rPr lang="zh-CN" altLang="en-US" dirty="0" smtClean="0">
                <a:solidFill>
                  <a:schemeClr val="bg1"/>
                </a:solidFill>
              </a:rPr>
              <a:t>后我将怎么</a:t>
            </a:r>
            <a:r>
              <a:rPr lang="zh-CN" altLang="en-US" dirty="0">
                <a:solidFill>
                  <a:schemeClr val="bg1"/>
                </a:solidFill>
              </a:rPr>
              <a:t>做</a:t>
            </a:r>
            <a:r>
              <a:rPr lang="en-US" altLang="zh-CN" dirty="0">
                <a:solidFill>
                  <a:schemeClr val="bg1"/>
                </a:solidFill>
              </a:rPr>
              <a:t>\How To Do After Joining </a:t>
            </a:r>
            <a:r>
              <a:rPr lang="en-US" altLang="zh-CN" dirty="0" err="1">
                <a:solidFill>
                  <a:schemeClr val="bg1"/>
                </a:solidFill>
              </a:rPr>
              <a:t>Meleap</a:t>
            </a:r>
            <a:endParaRPr lang="zh-CN" altLang="en-US" dirty="0">
              <a:solidFill>
                <a:schemeClr val="bg1"/>
              </a:solidFill>
            </a:endParaRPr>
          </a:p>
        </p:txBody>
      </p:sp>
      <p:graphicFrame>
        <p:nvGraphicFramePr>
          <p:cNvPr id="3" name="图示 2"/>
          <p:cNvGraphicFramePr/>
          <p:nvPr>
            <p:extLst>
              <p:ext uri="{D42A27DB-BD31-4B8C-83A1-F6EECF244321}">
                <p14:modId xmlns:p14="http://schemas.microsoft.com/office/powerpoint/2010/main" val="722992933"/>
              </p:ext>
            </p:extLst>
          </p:nvPr>
        </p:nvGraphicFramePr>
        <p:xfrm>
          <a:off x="388144" y="768495"/>
          <a:ext cx="479821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p:cNvSpPr txBox="1"/>
          <p:nvPr/>
        </p:nvSpPr>
        <p:spPr>
          <a:xfrm>
            <a:off x="5686081" y="1607343"/>
            <a:ext cx="2572093" cy="1862048"/>
          </a:xfrm>
          <a:prstGeom prst="rect">
            <a:avLst/>
          </a:prstGeom>
          <a:noFill/>
        </p:spPr>
        <p:txBody>
          <a:bodyPr wrap="square" rtlCol="0">
            <a:spAutoFit/>
          </a:bodyPr>
          <a:lstStyle/>
          <a:p>
            <a:r>
              <a:rPr lang="zh-CN" altLang="en-US" dirty="0">
                <a:solidFill>
                  <a:schemeClr val="bg1"/>
                </a:solidFill>
              </a:rPr>
              <a:t>这个流程以便我更快更全面地了解公司，产品，业务现状以快速形成开发团队和项目的构思。</a:t>
            </a:r>
            <a:endParaRPr lang="en-US" altLang="zh-CN" dirty="0">
              <a:solidFill>
                <a:schemeClr val="bg1"/>
              </a:solidFill>
            </a:endParaRPr>
          </a:p>
          <a:p>
            <a:endParaRPr lang="en-US" altLang="zh-CN" dirty="0">
              <a:solidFill>
                <a:schemeClr val="bg1"/>
              </a:solidFill>
            </a:endParaRPr>
          </a:p>
          <a:p>
            <a:r>
              <a:rPr lang="en-US" altLang="zh-CN" sz="1050" dirty="0">
                <a:solidFill>
                  <a:schemeClr val="bg1"/>
                </a:solidFill>
              </a:rPr>
              <a:t>This process is for me to learn about the company, the product, the business more quickly and more comprehensively to form the thinking and construction of the technical team and software project.</a:t>
            </a:r>
            <a:endParaRPr lang="zh-CN" altLang="en-US" sz="1050" dirty="0">
              <a:solidFill>
                <a:schemeClr val="bg1"/>
              </a:solidFill>
            </a:endParaRPr>
          </a:p>
        </p:txBody>
      </p:sp>
    </p:spTree>
    <p:extLst>
      <p:ext uri="{BB962C8B-B14F-4D97-AF65-F5344CB8AC3E}">
        <p14:creationId xmlns:p14="http://schemas.microsoft.com/office/powerpoint/2010/main" val="1166954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980239" y="1050131"/>
            <a:ext cx="2650331" cy="3757612"/>
          </a:xfrm>
          <a:prstGeom prst="roundRect">
            <a:avLst>
              <a:gd name="adj" fmla="val 1046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282298" y="757237"/>
            <a:ext cx="2046214" cy="45005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线下门店或线下活动</a:t>
            </a:r>
            <a:endParaRPr lang="en-US" altLang="zh-CN" dirty="0"/>
          </a:p>
          <a:p>
            <a:pPr algn="ctr"/>
            <a:r>
              <a:rPr lang="en-US" altLang="zh-CN" sz="900" dirty="0"/>
              <a:t>Offline Store Or Offline Activities</a:t>
            </a:r>
            <a:endParaRPr lang="zh-CN" altLang="en-US" sz="900" dirty="0"/>
          </a:p>
        </p:txBody>
      </p:sp>
      <p:sp>
        <p:nvSpPr>
          <p:cNvPr id="7" name="文本框 6"/>
          <p:cNvSpPr txBox="1"/>
          <p:nvPr/>
        </p:nvSpPr>
        <p:spPr>
          <a:xfrm>
            <a:off x="1123349" y="1785402"/>
            <a:ext cx="2364110" cy="227754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考察学习门店运营模式，店面规模、建设                       </a:t>
            </a:r>
            <a:r>
              <a:rPr lang="en-US" altLang="zh-CN" sz="1050" dirty="0">
                <a:solidFill>
                  <a:schemeClr val="bg1"/>
                </a:solidFill>
              </a:rPr>
              <a:t>Observe store operation mode, store scale and constructions  </a:t>
            </a:r>
          </a:p>
          <a:p>
            <a:pPr marL="285750" indent="-285750">
              <a:buFont typeface="Arial" panose="020B0604020202020204" pitchFamily="34" charset="0"/>
              <a:buChar char="•"/>
            </a:pPr>
            <a:endParaRPr lang="en-US" altLang="zh-CN" sz="1050" dirty="0">
              <a:solidFill>
                <a:schemeClr val="bg1"/>
              </a:solidFill>
            </a:endParaRPr>
          </a:p>
          <a:p>
            <a:pPr marL="285750" indent="-285750">
              <a:buFont typeface="Arial" panose="020B0604020202020204" pitchFamily="34" charset="0"/>
              <a:buChar char="•"/>
            </a:pPr>
            <a:r>
              <a:rPr lang="zh-CN" altLang="en-US" dirty="0">
                <a:solidFill>
                  <a:schemeClr val="bg1"/>
                </a:solidFill>
              </a:rPr>
              <a:t>咨询运营状况，运营痛点</a:t>
            </a:r>
            <a:r>
              <a:rPr lang="en-US" altLang="zh-CN" dirty="0">
                <a:solidFill>
                  <a:schemeClr val="bg1"/>
                </a:solidFill>
              </a:rPr>
              <a:t>                                    </a:t>
            </a:r>
            <a:r>
              <a:rPr lang="en-US" altLang="zh-CN" sz="1050" dirty="0">
                <a:solidFill>
                  <a:schemeClr val="bg1"/>
                </a:solidFill>
              </a:rPr>
              <a:t>Ask for operation situation and painful points</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体验游戏产品</a:t>
            </a:r>
            <a:r>
              <a:rPr lang="en-US" altLang="zh-CN" dirty="0">
                <a:solidFill>
                  <a:schemeClr val="bg1"/>
                </a:solidFill>
              </a:rPr>
              <a:t>      </a:t>
            </a:r>
            <a:r>
              <a:rPr lang="en-US" altLang="zh-CN" sz="1050" dirty="0">
                <a:solidFill>
                  <a:schemeClr val="bg1"/>
                </a:solidFill>
              </a:rPr>
              <a:t>Experience products</a:t>
            </a:r>
          </a:p>
        </p:txBody>
      </p:sp>
      <p:sp>
        <p:nvSpPr>
          <p:cNvPr id="8" name="矩形 7"/>
          <p:cNvSpPr/>
          <p:nvPr/>
        </p:nvSpPr>
        <p:spPr>
          <a:xfrm>
            <a:off x="2625429" y="102691"/>
            <a:ext cx="3661580" cy="369332"/>
          </a:xfrm>
          <a:prstGeom prst="rect">
            <a:avLst/>
          </a:prstGeom>
        </p:spPr>
        <p:txBody>
          <a:bodyPr wrap="none">
            <a:spAutoFit/>
          </a:bodyPr>
          <a:lstStyle/>
          <a:p>
            <a:pPr lvl="0" algn="ctr"/>
            <a:r>
              <a:rPr lang="zh-CN" altLang="en-US" sz="1800" dirty="0">
                <a:solidFill>
                  <a:schemeClr val="bg1"/>
                </a:solidFill>
              </a:rPr>
              <a:t>观摩学习路线</a:t>
            </a:r>
            <a:r>
              <a:rPr lang="en-US" altLang="zh-CN" sz="1800" dirty="0">
                <a:solidFill>
                  <a:schemeClr val="bg1"/>
                </a:solidFill>
              </a:rPr>
              <a:t>/</a:t>
            </a:r>
            <a:r>
              <a:rPr lang="en-US" altLang="en-US" sz="1400" dirty="0">
                <a:solidFill>
                  <a:schemeClr val="bg1"/>
                </a:solidFill>
              </a:rPr>
              <a:t>Observe &amp; </a:t>
            </a:r>
            <a:r>
              <a:rPr lang="en-US" altLang="zh-CN" sz="1400" dirty="0">
                <a:solidFill>
                  <a:schemeClr val="bg1"/>
                </a:solidFill>
              </a:rPr>
              <a:t>L</a:t>
            </a:r>
            <a:r>
              <a:rPr lang="en-US" altLang="en-US" sz="1400" dirty="0">
                <a:solidFill>
                  <a:schemeClr val="bg1"/>
                </a:solidFill>
              </a:rPr>
              <a:t>earn</a:t>
            </a:r>
            <a:r>
              <a:rPr lang="zh-CN" altLang="en-US" sz="1400" dirty="0">
                <a:solidFill>
                  <a:schemeClr val="bg1"/>
                </a:solidFill>
              </a:rPr>
              <a:t> </a:t>
            </a:r>
            <a:r>
              <a:rPr lang="en-US" altLang="zh-CN" sz="1400" dirty="0">
                <a:solidFill>
                  <a:schemeClr val="bg1"/>
                </a:solidFill>
              </a:rPr>
              <a:t>Path</a:t>
            </a:r>
            <a:endParaRPr lang="en-US" altLang="zh-CN" sz="2400" dirty="0"/>
          </a:p>
        </p:txBody>
      </p:sp>
      <p:sp>
        <p:nvSpPr>
          <p:cNvPr id="9" name="圆角矩形 8"/>
          <p:cNvSpPr/>
          <p:nvPr/>
        </p:nvSpPr>
        <p:spPr>
          <a:xfrm>
            <a:off x="5560218" y="1050131"/>
            <a:ext cx="2650331" cy="3757612"/>
          </a:xfrm>
          <a:prstGeom prst="roundRect">
            <a:avLst>
              <a:gd name="adj" fmla="val 1046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703093" y="757237"/>
            <a:ext cx="2305050" cy="45005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日本产品开发团队</a:t>
            </a:r>
            <a:endParaRPr lang="en-US" altLang="zh-CN" dirty="0"/>
          </a:p>
          <a:p>
            <a:pPr algn="ctr"/>
            <a:r>
              <a:rPr lang="en-US" altLang="zh-CN" sz="900" dirty="0"/>
              <a:t>Product Development Team in Japan</a:t>
            </a:r>
          </a:p>
        </p:txBody>
      </p:sp>
      <p:sp>
        <p:nvSpPr>
          <p:cNvPr id="11" name="文本框 10"/>
          <p:cNvSpPr txBox="1"/>
          <p:nvPr/>
        </p:nvSpPr>
        <p:spPr>
          <a:xfrm>
            <a:off x="5703093" y="1500188"/>
            <a:ext cx="2364110" cy="3585597"/>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核心团队成员会面</a:t>
            </a:r>
            <a:r>
              <a:rPr lang="en-US" altLang="zh-CN" dirty="0">
                <a:solidFill>
                  <a:schemeClr val="bg1"/>
                </a:solidFill>
              </a:rPr>
              <a:t>     Core team members meet</a:t>
            </a:r>
          </a:p>
          <a:p>
            <a:pPr marL="285750" indent="-285750">
              <a:buFont typeface="Arial" panose="020B0604020202020204" pitchFamily="34" charset="0"/>
              <a:buChar char="•"/>
            </a:pP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了解产品开发历史</a:t>
            </a:r>
            <a:r>
              <a:rPr lang="en-US" altLang="zh-CN" dirty="0">
                <a:solidFill>
                  <a:schemeClr val="bg1"/>
                </a:solidFill>
              </a:rPr>
              <a:t>          </a:t>
            </a:r>
            <a:r>
              <a:rPr lang="en-US" altLang="zh-CN" sz="1050" dirty="0">
                <a:solidFill>
                  <a:schemeClr val="bg1"/>
                </a:solidFill>
              </a:rPr>
              <a:t>Learn Product Development History</a:t>
            </a:r>
          </a:p>
          <a:p>
            <a:pPr marL="285750" indent="-285750">
              <a:buFont typeface="Arial" panose="020B0604020202020204" pitchFamily="34" charset="0"/>
              <a:buChar char="•"/>
            </a:pPr>
            <a:endParaRPr lang="en-US" altLang="zh-CN" sz="1050" dirty="0">
              <a:solidFill>
                <a:schemeClr val="bg1"/>
              </a:solidFill>
            </a:endParaRPr>
          </a:p>
          <a:p>
            <a:pPr marL="285750" indent="-285750">
              <a:buFont typeface="Arial" panose="020B0604020202020204" pitchFamily="34" charset="0"/>
              <a:buChar char="•"/>
            </a:pPr>
            <a:r>
              <a:rPr lang="zh-CN" altLang="en-US" dirty="0">
                <a:solidFill>
                  <a:schemeClr val="bg1"/>
                </a:solidFill>
              </a:rPr>
              <a:t>涉及软硬件开发的项目和团队管理经验，包括项目团队管理理论和项目团队管理工具</a:t>
            </a:r>
            <a:r>
              <a:rPr lang="en-US" altLang="zh-CN" dirty="0">
                <a:solidFill>
                  <a:schemeClr val="bg1"/>
                </a:solidFill>
              </a:rPr>
              <a:t>                      </a:t>
            </a:r>
            <a:r>
              <a:rPr lang="en-US" altLang="zh-CN" sz="1050" dirty="0">
                <a:solidFill>
                  <a:schemeClr val="bg1"/>
                </a:solidFill>
              </a:rPr>
              <a:t>Learn </a:t>
            </a:r>
            <a:r>
              <a:rPr lang="en-US" altLang="zh-CN" sz="1050" dirty="0" smtClean="0">
                <a:solidFill>
                  <a:schemeClr val="bg1"/>
                </a:solidFill>
              </a:rPr>
              <a:t>good </a:t>
            </a:r>
            <a:r>
              <a:rPr lang="en-US" altLang="zh-CN" sz="1050" dirty="0">
                <a:solidFill>
                  <a:schemeClr val="bg1"/>
                </a:solidFill>
              </a:rPr>
              <a:t>p</a:t>
            </a:r>
            <a:r>
              <a:rPr lang="en-US" altLang="zh-CN" sz="1050" dirty="0" smtClean="0">
                <a:solidFill>
                  <a:schemeClr val="bg1"/>
                </a:solidFill>
              </a:rPr>
              <a:t>ractice </a:t>
            </a:r>
            <a:r>
              <a:rPr lang="en-US" altLang="zh-CN" sz="1050" dirty="0" smtClean="0">
                <a:solidFill>
                  <a:schemeClr val="bg1"/>
                </a:solidFill>
              </a:rPr>
              <a:t>and</a:t>
            </a:r>
            <a:r>
              <a:rPr lang="en-US" altLang="zh-CN" sz="1050" dirty="0" smtClean="0">
                <a:solidFill>
                  <a:schemeClr val="bg1"/>
                </a:solidFill>
              </a:rPr>
              <a:t> </a:t>
            </a:r>
            <a:r>
              <a:rPr lang="en-US" altLang="zh-CN" sz="1050" dirty="0">
                <a:solidFill>
                  <a:schemeClr val="bg1"/>
                </a:solidFill>
              </a:rPr>
              <a:t>e</a:t>
            </a:r>
            <a:r>
              <a:rPr lang="en-US" altLang="zh-CN" sz="1050" dirty="0" smtClean="0">
                <a:solidFill>
                  <a:schemeClr val="bg1"/>
                </a:solidFill>
              </a:rPr>
              <a:t>xperience </a:t>
            </a:r>
            <a:r>
              <a:rPr lang="en-US" altLang="zh-CN" sz="1050" dirty="0">
                <a:solidFill>
                  <a:schemeClr val="bg1"/>
                </a:solidFill>
              </a:rPr>
              <a:t>involving hardware and software development including methodology and tools</a:t>
            </a:r>
          </a:p>
          <a:p>
            <a:endParaRPr lang="en-US" altLang="zh-CN" dirty="0">
              <a:solidFill>
                <a:schemeClr val="bg1"/>
              </a:solidFill>
            </a:endParaRPr>
          </a:p>
          <a:p>
            <a:endParaRPr lang="en-US" altLang="zh-CN" dirty="0">
              <a:solidFill>
                <a:schemeClr val="bg1"/>
              </a:solidFill>
            </a:endParaRPr>
          </a:p>
        </p:txBody>
      </p:sp>
      <p:sp>
        <p:nvSpPr>
          <p:cNvPr id="12" name="右箭头 11"/>
          <p:cNvSpPr/>
          <p:nvPr/>
        </p:nvSpPr>
        <p:spPr>
          <a:xfrm>
            <a:off x="4094701" y="2528887"/>
            <a:ext cx="978408" cy="484632"/>
          </a:xfrm>
          <a:prstGeom prst="rightArrow">
            <a:avLst/>
          </a:prstGeom>
          <a:solidFill>
            <a:schemeClr val="bg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3324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455228" cy="738664"/>
          </a:xfrm>
          <a:prstGeom prst="rect">
            <a:avLst/>
          </a:prstGeom>
          <a:noFill/>
        </p:spPr>
        <p:txBody>
          <a:bodyPr wrap="square">
            <a:spAutoFit/>
          </a:bodyPr>
          <a:lstStyle/>
          <a:p>
            <a:pPr defTabSz="685754" eaLnBrk="1" fontAlgn="auto" hangingPunct="1">
              <a:spcBef>
                <a:spcPts val="0"/>
              </a:spcBef>
              <a:spcAft>
                <a:spcPts val="0"/>
              </a:spcAft>
              <a:defRPr/>
            </a:pPr>
            <a:r>
              <a:rPr lang="zh-CN" altLang="en-US" sz="2400" dirty="0">
                <a:solidFill>
                  <a:schemeClr val="bg1"/>
                </a:solidFill>
              </a:rPr>
              <a:t>必要的资源和支援</a:t>
            </a:r>
            <a:endParaRPr lang="en-US" altLang="zh-CN" sz="2400" dirty="0">
              <a:solidFill>
                <a:schemeClr val="bg1"/>
              </a:solidFill>
            </a:endParaRPr>
          </a:p>
          <a:p>
            <a:pPr defTabSz="685754" eaLnBrk="1" fontAlgn="auto" hangingPunct="1">
              <a:spcBef>
                <a:spcPts val="0"/>
              </a:spcBef>
              <a:spcAft>
                <a:spcPts val="0"/>
              </a:spcAft>
              <a:defRPr/>
            </a:pPr>
            <a:r>
              <a:rPr lang="en-US" altLang="zh-CN" sz="1800" dirty="0">
                <a:solidFill>
                  <a:schemeClr val="bg1"/>
                </a:solidFill>
              </a:rPr>
              <a:t>Resources and Support Needed</a:t>
            </a:r>
            <a:endParaRPr lang="zh-CN" altLang="en-US" sz="1800" baseline="-3000" dirty="0">
              <a:solidFill>
                <a:schemeClr val="bg1">
                  <a:lumMod val="95000"/>
                </a:schemeClr>
              </a:solidFill>
              <a:cs typeface="Arial" pitchFamily="34" charset="0"/>
            </a:endParaRPr>
          </a:p>
        </p:txBody>
      </p:sp>
    </p:spTree>
    <p:extLst>
      <p:ext uri="{BB962C8B-B14F-4D97-AF65-F5344CB8AC3E}">
        <p14:creationId xmlns:p14="http://schemas.microsoft.com/office/powerpoint/2010/main" val="38964818"/>
      </p:ext>
    </p:extLst>
  </p:cSld>
  <p:clrMapOvr>
    <a:masterClrMapping/>
  </p:clrMapOvr>
  <p:transition spd="slow" advClick="0" advTm="468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302526" y="787262"/>
            <a:ext cx="2309598" cy="56692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7325" y="164307"/>
            <a:ext cx="6393656" cy="369332"/>
          </a:xfrm>
          <a:prstGeom prst="rect">
            <a:avLst/>
          </a:prstGeom>
          <a:noFill/>
        </p:spPr>
        <p:txBody>
          <a:bodyPr wrap="square" rtlCol="0">
            <a:spAutoFit/>
          </a:bodyPr>
          <a:lstStyle/>
          <a:p>
            <a:pPr algn="ctr" defTabSz="685754" eaLnBrk="1" fontAlgn="auto" hangingPunct="1">
              <a:spcBef>
                <a:spcPts val="0"/>
              </a:spcBef>
              <a:spcAft>
                <a:spcPts val="0"/>
              </a:spcAft>
              <a:defRPr/>
            </a:pPr>
            <a:r>
              <a:rPr lang="zh-CN" altLang="en-US" sz="1800" dirty="0">
                <a:solidFill>
                  <a:schemeClr val="bg1"/>
                </a:solidFill>
              </a:rPr>
              <a:t>必要的资源和支援 </a:t>
            </a:r>
            <a:r>
              <a:rPr lang="en-US" altLang="zh-CN" sz="1800" dirty="0">
                <a:solidFill>
                  <a:schemeClr val="bg1"/>
                </a:solidFill>
              </a:rPr>
              <a:t>\ Resources and Support Needed</a:t>
            </a:r>
            <a:endParaRPr lang="zh-CN" altLang="en-US" dirty="0">
              <a:solidFill>
                <a:schemeClr val="bg1"/>
              </a:solidFill>
            </a:endParaRPr>
          </a:p>
        </p:txBody>
      </p:sp>
      <p:pic>
        <p:nvPicPr>
          <p:cNvPr id="10" name="图片 9"/>
          <p:cNvPicPr>
            <a:picLocks noChangeAspect="1"/>
          </p:cNvPicPr>
          <p:nvPr/>
        </p:nvPicPr>
        <p:blipFill>
          <a:blip r:embed="rId2">
            <a:biLevel thresh="25000"/>
          </a:blip>
          <a:stretch>
            <a:fillRect/>
          </a:stretch>
        </p:blipFill>
        <p:spPr>
          <a:xfrm>
            <a:off x="515267" y="1695204"/>
            <a:ext cx="607220" cy="607220"/>
          </a:xfrm>
          <a:prstGeom prst="rect">
            <a:avLst/>
          </a:prstGeom>
        </p:spPr>
      </p:pic>
      <p:sp>
        <p:nvSpPr>
          <p:cNvPr id="11" name="文本框 10"/>
          <p:cNvSpPr txBox="1"/>
          <p:nvPr/>
        </p:nvSpPr>
        <p:spPr>
          <a:xfrm>
            <a:off x="170581" y="2259995"/>
            <a:ext cx="1296591" cy="907941"/>
          </a:xfrm>
          <a:prstGeom prst="rect">
            <a:avLst/>
          </a:prstGeom>
          <a:noFill/>
        </p:spPr>
        <p:txBody>
          <a:bodyPr wrap="square" rtlCol="0">
            <a:spAutoFit/>
          </a:bodyPr>
          <a:lstStyle/>
          <a:p>
            <a:pPr algn="ctr"/>
            <a:r>
              <a:rPr lang="en-US" altLang="zh-CN" dirty="0">
                <a:solidFill>
                  <a:schemeClr val="bg1"/>
                </a:solidFill>
              </a:rPr>
              <a:t>MacBook Pro </a:t>
            </a:r>
            <a:r>
              <a:rPr lang="en-US" altLang="zh-CN" sz="900" dirty="0">
                <a:solidFill>
                  <a:schemeClr val="bg1"/>
                </a:solidFill>
              </a:rPr>
              <a:t>14’</a:t>
            </a:r>
          </a:p>
          <a:p>
            <a:pPr algn="ctr"/>
            <a:r>
              <a:rPr lang="en-US" altLang="zh-CN" sz="900" dirty="0">
                <a:solidFill>
                  <a:schemeClr val="bg1"/>
                </a:solidFill>
              </a:rPr>
              <a:t>16G Memory</a:t>
            </a:r>
          </a:p>
          <a:p>
            <a:pPr algn="ctr"/>
            <a:r>
              <a:rPr lang="en-US" altLang="zh-CN" sz="900" dirty="0">
                <a:solidFill>
                  <a:schemeClr val="bg1"/>
                </a:solidFill>
              </a:rPr>
              <a:t>1T SSD</a:t>
            </a:r>
          </a:p>
          <a:p>
            <a:pPr algn="ctr"/>
            <a:endParaRPr lang="zh-CN" altLang="en-US" dirty="0">
              <a:solidFill>
                <a:schemeClr val="bg1"/>
              </a:solidFill>
            </a:endParaRPr>
          </a:p>
        </p:txBody>
      </p:sp>
      <p:pic>
        <p:nvPicPr>
          <p:cNvPr id="13" name="图片 12"/>
          <p:cNvPicPr>
            <a:picLocks noChangeAspect="1"/>
          </p:cNvPicPr>
          <p:nvPr/>
        </p:nvPicPr>
        <p:blipFill>
          <a:blip r:embed="rId3">
            <a:biLevel thresh="25000"/>
          </a:blip>
          <a:stretch>
            <a:fillRect/>
          </a:stretch>
        </p:blipFill>
        <p:spPr>
          <a:xfrm>
            <a:off x="1780311" y="1695204"/>
            <a:ext cx="642938" cy="642938"/>
          </a:xfrm>
          <a:prstGeom prst="rect">
            <a:avLst/>
          </a:prstGeom>
        </p:spPr>
      </p:pic>
      <p:sp>
        <p:nvSpPr>
          <p:cNvPr id="16" name="文本框 15"/>
          <p:cNvSpPr txBox="1"/>
          <p:nvPr/>
        </p:nvSpPr>
        <p:spPr>
          <a:xfrm>
            <a:off x="1457325" y="2338142"/>
            <a:ext cx="1370888" cy="492443"/>
          </a:xfrm>
          <a:prstGeom prst="rect">
            <a:avLst/>
          </a:prstGeom>
          <a:noFill/>
        </p:spPr>
        <p:txBody>
          <a:bodyPr wrap="none" rtlCol="0">
            <a:spAutoFit/>
          </a:bodyPr>
          <a:lstStyle/>
          <a:p>
            <a:r>
              <a:rPr lang="en-US" altLang="zh-CN" dirty="0">
                <a:solidFill>
                  <a:schemeClr val="bg1"/>
                </a:solidFill>
              </a:rPr>
              <a:t>Dell 4K Monitor</a:t>
            </a:r>
          </a:p>
          <a:p>
            <a:pPr algn="ctr"/>
            <a:r>
              <a:rPr lang="en-US" altLang="zh-CN" dirty="0">
                <a:solidFill>
                  <a:schemeClr val="bg1"/>
                </a:solidFill>
              </a:rPr>
              <a:t>27’</a:t>
            </a:r>
          </a:p>
        </p:txBody>
      </p:sp>
      <p:sp>
        <p:nvSpPr>
          <p:cNvPr id="14" name="加号 13"/>
          <p:cNvSpPr/>
          <p:nvPr/>
        </p:nvSpPr>
        <p:spPr>
          <a:xfrm>
            <a:off x="1296591" y="1855939"/>
            <a:ext cx="321468" cy="321468"/>
          </a:xfrm>
          <a:prstGeom prst="mathPlus">
            <a:avLst/>
          </a:prstGeom>
          <a:solidFill>
            <a:schemeClr val="accent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图示 19"/>
          <p:cNvGraphicFramePr/>
          <p:nvPr>
            <p:extLst>
              <p:ext uri="{D42A27DB-BD31-4B8C-83A1-F6EECF244321}">
                <p14:modId xmlns:p14="http://schemas.microsoft.com/office/powerpoint/2010/main" val="1350917649"/>
              </p:ext>
            </p:extLst>
          </p:nvPr>
        </p:nvGraphicFramePr>
        <p:xfrm>
          <a:off x="2012071" y="689146"/>
          <a:ext cx="4669631" cy="2503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右箭头 20"/>
          <p:cNvSpPr/>
          <p:nvPr/>
        </p:nvSpPr>
        <p:spPr>
          <a:xfrm>
            <a:off x="4981313" y="948204"/>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rot="10800000">
            <a:off x="2394638" y="1868895"/>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biLevel thresh="25000"/>
          </a:blip>
          <a:stretch>
            <a:fillRect/>
          </a:stretch>
        </p:blipFill>
        <p:spPr>
          <a:xfrm>
            <a:off x="5585972" y="499700"/>
            <a:ext cx="607220" cy="607220"/>
          </a:xfrm>
          <a:prstGeom prst="rect">
            <a:avLst/>
          </a:prstGeom>
        </p:spPr>
      </p:pic>
      <p:sp>
        <p:nvSpPr>
          <p:cNvPr id="26" name="文本框 25"/>
          <p:cNvSpPr txBox="1"/>
          <p:nvPr/>
        </p:nvSpPr>
        <p:spPr>
          <a:xfrm>
            <a:off x="5392491" y="1106920"/>
            <a:ext cx="974805" cy="969496"/>
          </a:xfrm>
          <a:prstGeom prst="rect">
            <a:avLst/>
          </a:prstGeom>
          <a:noFill/>
        </p:spPr>
        <p:txBody>
          <a:bodyPr wrap="square" rtlCol="0">
            <a:spAutoFit/>
          </a:bodyPr>
          <a:lstStyle/>
          <a:p>
            <a:pPr algn="ctr"/>
            <a:r>
              <a:rPr lang="en-US" altLang="zh-CN" dirty="0">
                <a:solidFill>
                  <a:schemeClr val="bg1"/>
                </a:solidFill>
              </a:rPr>
              <a:t>MacBook Pro </a:t>
            </a:r>
            <a:r>
              <a:rPr lang="en-US" altLang="zh-CN" sz="900" dirty="0">
                <a:solidFill>
                  <a:schemeClr val="bg1"/>
                </a:solidFill>
              </a:rPr>
              <a:t>16’</a:t>
            </a:r>
            <a:endParaRPr lang="en-US" altLang="zh-CN" dirty="0">
              <a:solidFill>
                <a:schemeClr val="bg1"/>
              </a:solidFill>
            </a:endParaRPr>
          </a:p>
          <a:p>
            <a:pPr algn="ctr"/>
            <a:r>
              <a:rPr lang="en-US" altLang="zh-CN" sz="900" dirty="0">
                <a:solidFill>
                  <a:schemeClr val="bg1"/>
                </a:solidFill>
              </a:rPr>
              <a:t>32G Memory</a:t>
            </a:r>
          </a:p>
          <a:p>
            <a:pPr algn="ctr"/>
            <a:r>
              <a:rPr lang="en-US" altLang="zh-CN" sz="900" dirty="0">
                <a:solidFill>
                  <a:schemeClr val="bg1"/>
                </a:solidFill>
              </a:rPr>
              <a:t>1T SSD</a:t>
            </a:r>
          </a:p>
          <a:p>
            <a:pPr algn="ctr"/>
            <a:endParaRPr lang="zh-CN" altLang="en-US" dirty="0">
              <a:solidFill>
                <a:schemeClr val="bg1"/>
              </a:solidFill>
            </a:endParaRPr>
          </a:p>
        </p:txBody>
      </p:sp>
      <p:pic>
        <p:nvPicPr>
          <p:cNvPr id="27" name="图片 26"/>
          <p:cNvPicPr>
            <a:picLocks noChangeAspect="1"/>
          </p:cNvPicPr>
          <p:nvPr/>
        </p:nvPicPr>
        <p:blipFill>
          <a:blip r:embed="rId3">
            <a:biLevel thresh="25000"/>
          </a:blip>
          <a:stretch>
            <a:fillRect/>
          </a:stretch>
        </p:blipFill>
        <p:spPr>
          <a:xfrm>
            <a:off x="6851016" y="499700"/>
            <a:ext cx="642938" cy="642938"/>
          </a:xfrm>
          <a:prstGeom prst="rect">
            <a:avLst/>
          </a:prstGeom>
        </p:spPr>
      </p:pic>
      <p:sp>
        <p:nvSpPr>
          <p:cNvPr id="28" name="加号 27"/>
          <p:cNvSpPr/>
          <p:nvPr/>
        </p:nvSpPr>
        <p:spPr>
          <a:xfrm>
            <a:off x="6367296" y="660435"/>
            <a:ext cx="321468" cy="321468"/>
          </a:xfrm>
          <a:prstGeom prst="mathPlus">
            <a:avLst/>
          </a:prstGeom>
          <a:solidFill>
            <a:schemeClr val="accent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407436" y="1142638"/>
            <a:ext cx="1370888" cy="692497"/>
          </a:xfrm>
          <a:prstGeom prst="rect">
            <a:avLst/>
          </a:prstGeom>
          <a:noFill/>
        </p:spPr>
        <p:txBody>
          <a:bodyPr wrap="none" rtlCol="0">
            <a:spAutoFit/>
          </a:bodyPr>
          <a:lstStyle/>
          <a:p>
            <a:r>
              <a:rPr lang="en-US" altLang="zh-CN" dirty="0">
                <a:solidFill>
                  <a:schemeClr val="bg1"/>
                </a:solidFill>
              </a:rPr>
              <a:t>Dell 4K Monitor</a:t>
            </a:r>
          </a:p>
          <a:p>
            <a:r>
              <a:rPr lang="en-US" altLang="zh-CN" dirty="0">
                <a:solidFill>
                  <a:schemeClr val="bg1"/>
                </a:solidFill>
              </a:rPr>
              <a:t>            27’</a:t>
            </a:r>
          </a:p>
          <a:p>
            <a:endParaRPr lang="zh-CN" altLang="en-US" dirty="0">
              <a:solidFill>
                <a:schemeClr val="bg1"/>
              </a:solidFill>
            </a:endParaRPr>
          </a:p>
        </p:txBody>
      </p:sp>
      <p:pic>
        <p:nvPicPr>
          <p:cNvPr id="30" name="图片 29"/>
          <p:cNvPicPr>
            <a:picLocks noChangeAspect="1"/>
          </p:cNvPicPr>
          <p:nvPr/>
        </p:nvPicPr>
        <p:blipFill>
          <a:blip r:embed="rId2">
            <a:biLevel thresh="25000"/>
          </a:blip>
          <a:stretch>
            <a:fillRect/>
          </a:stretch>
        </p:blipFill>
        <p:spPr>
          <a:xfrm>
            <a:off x="6414984" y="2832170"/>
            <a:ext cx="607220" cy="607220"/>
          </a:xfrm>
          <a:prstGeom prst="rect">
            <a:avLst/>
          </a:prstGeom>
        </p:spPr>
      </p:pic>
      <p:sp>
        <p:nvSpPr>
          <p:cNvPr id="31" name="文本框 30"/>
          <p:cNvSpPr txBox="1"/>
          <p:nvPr/>
        </p:nvSpPr>
        <p:spPr>
          <a:xfrm>
            <a:off x="6290990" y="3402022"/>
            <a:ext cx="974805" cy="969496"/>
          </a:xfrm>
          <a:prstGeom prst="rect">
            <a:avLst/>
          </a:prstGeom>
          <a:noFill/>
        </p:spPr>
        <p:txBody>
          <a:bodyPr wrap="square" rtlCol="0">
            <a:spAutoFit/>
          </a:bodyPr>
          <a:lstStyle/>
          <a:p>
            <a:pPr algn="ctr"/>
            <a:r>
              <a:rPr lang="en-US" altLang="zh-CN" dirty="0">
                <a:solidFill>
                  <a:schemeClr val="bg1"/>
                </a:solidFill>
              </a:rPr>
              <a:t>MacBook Pro  </a:t>
            </a:r>
            <a:r>
              <a:rPr lang="en-US" altLang="zh-CN" sz="900" dirty="0">
                <a:solidFill>
                  <a:schemeClr val="bg1"/>
                </a:solidFill>
              </a:rPr>
              <a:t>14’</a:t>
            </a:r>
            <a:endParaRPr lang="en-US" altLang="zh-CN" dirty="0">
              <a:solidFill>
                <a:schemeClr val="bg1"/>
              </a:solidFill>
            </a:endParaRPr>
          </a:p>
          <a:p>
            <a:pPr algn="ctr"/>
            <a:r>
              <a:rPr lang="en-US" altLang="zh-CN" sz="900" dirty="0">
                <a:solidFill>
                  <a:schemeClr val="bg1"/>
                </a:solidFill>
              </a:rPr>
              <a:t>16G Memory</a:t>
            </a:r>
          </a:p>
          <a:p>
            <a:pPr algn="ctr"/>
            <a:r>
              <a:rPr lang="en-US" altLang="zh-CN" sz="900" dirty="0">
                <a:solidFill>
                  <a:schemeClr val="bg1"/>
                </a:solidFill>
              </a:rPr>
              <a:t>1T SSD</a:t>
            </a:r>
          </a:p>
          <a:p>
            <a:pPr algn="ctr"/>
            <a:endParaRPr lang="zh-CN" altLang="en-US" dirty="0">
              <a:solidFill>
                <a:schemeClr val="bg1"/>
              </a:solidFill>
            </a:endParaRPr>
          </a:p>
        </p:txBody>
      </p:sp>
      <p:pic>
        <p:nvPicPr>
          <p:cNvPr id="32" name="图片 31"/>
          <p:cNvPicPr>
            <a:picLocks noChangeAspect="1"/>
          </p:cNvPicPr>
          <p:nvPr/>
        </p:nvPicPr>
        <p:blipFill>
          <a:blip r:embed="rId3">
            <a:biLevel thresh="25000"/>
          </a:blip>
          <a:stretch>
            <a:fillRect/>
          </a:stretch>
        </p:blipFill>
        <p:spPr>
          <a:xfrm>
            <a:off x="7680028" y="2832170"/>
            <a:ext cx="642938" cy="642938"/>
          </a:xfrm>
          <a:prstGeom prst="rect">
            <a:avLst/>
          </a:prstGeom>
        </p:spPr>
      </p:pic>
      <p:sp>
        <p:nvSpPr>
          <p:cNvPr id="33" name="加号 32"/>
          <p:cNvSpPr/>
          <p:nvPr/>
        </p:nvSpPr>
        <p:spPr>
          <a:xfrm>
            <a:off x="7196308" y="2992905"/>
            <a:ext cx="321468" cy="321468"/>
          </a:xfrm>
          <a:prstGeom prst="mathPlus">
            <a:avLst/>
          </a:prstGeom>
          <a:solidFill>
            <a:schemeClr val="accent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7236448" y="3475108"/>
            <a:ext cx="1370888" cy="692497"/>
          </a:xfrm>
          <a:prstGeom prst="rect">
            <a:avLst/>
          </a:prstGeom>
          <a:noFill/>
        </p:spPr>
        <p:txBody>
          <a:bodyPr wrap="none" rtlCol="0">
            <a:spAutoFit/>
          </a:bodyPr>
          <a:lstStyle/>
          <a:p>
            <a:r>
              <a:rPr lang="en-US" altLang="zh-CN" dirty="0">
                <a:solidFill>
                  <a:schemeClr val="bg1"/>
                </a:solidFill>
              </a:rPr>
              <a:t>Dell 2K Monitor</a:t>
            </a:r>
          </a:p>
          <a:p>
            <a:r>
              <a:rPr lang="en-US" altLang="zh-CN" dirty="0">
                <a:solidFill>
                  <a:schemeClr val="bg1"/>
                </a:solidFill>
              </a:rPr>
              <a:t>            27’</a:t>
            </a:r>
          </a:p>
          <a:p>
            <a:endParaRPr lang="zh-CN" altLang="en-US" dirty="0">
              <a:solidFill>
                <a:schemeClr val="bg1"/>
              </a:solidFill>
            </a:endParaRPr>
          </a:p>
        </p:txBody>
      </p:sp>
      <p:sp>
        <p:nvSpPr>
          <p:cNvPr id="36" name="直角上箭头 35"/>
          <p:cNvSpPr/>
          <p:nvPr/>
        </p:nvSpPr>
        <p:spPr>
          <a:xfrm rot="5400000">
            <a:off x="4704458" y="2072011"/>
            <a:ext cx="487586" cy="2759361"/>
          </a:xfrm>
          <a:prstGeom prst="bentUp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上箭头 41"/>
          <p:cNvSpPr/>
          <p:nvPr/>
        </p:nvSpPr>
        <p:spPr>
          <a:xfrm rot="5400000">
            <a:off x="5412602" y="2771583"/>
            <a:ext cx="487586" cy="1358263"/>
          </a:xfrm>
          <a:prstGeom prst="bentUp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27283" y="3814539"/>
            <a:ext cx="6063707" cy="1200329"/>
          </a:xfrm>
          <a:prstGeom prst="rect">
            <a:avLst/>
          </a:prstGeom>
          <a:noFill/>
        </p:spPr>
        <p:txBody>
          <a:bodyPr wrap="square" rtlCol="0">
            <a:spAutoFit/>
          </a:bodyPr>
          <a:lstStyle/>
          <a:p>
            <a:r>
              <a:rPr lang="zh-CN" altLang="en-US" sz="1200" dirty="0">
                <a:solidFill>
                  <a:srgbClr val="FFFF00"/>
                </a:solidFill>
              </a:rPr>
              <a:t>我建议全部使用</a:t>
            </a:r>
            <a:r>
              <a:rPr lang="en-US" altLang="zh-CN" sz="1200" dirty="0">
                <a:solidFill>
                  <a:srgbClr val="FFFF00"/>
                </a:solidFill>
              </a:rPr>
              <a:t>Mac </a:t>
            </a:r>
            <a:r>
              <a:rPr lang="zh-CN" altLang="en-US" sz="1200" dirty="0">
                <a:solidFill>
                  <a:srgbClr val="FFFF00"/>
                </a:solidFill>
              </a:rPr>
              <a:t>以支持开发</a:t>
            </a:r>
            <a:r>
              <a:rPr lang="en-US" altLang="zh-CN" sz="1200" dirty="0">
                <a:solidFill>
                  <a:srgbClr val="FFFF00"/>
                </a:solidFill>
              </a:rPr>
              <a:t>Java</a:t>
            </a:r>
            <a:r>
              <a:rPr lang="zh-CN" altLang="en-US" sz="1200" dirty="0">
                <a:solidFill>
                  <a:srgbClr val="FFFF00"/>
                </a:solidFill>
              </a:rPr>
              <a:t>、</a:t>
            </a:r>
            <a:r>
              <a:rPr lang="en-US" altLang="zh-CN" sz="1200" dirty="0">
                <a:solidFill>
                  <a:srgbClr val="FFFF00"/>
                </a:solidFill>
              </a:rPr>
              <a:t>Android</a:t>
            </a:r>
            <a:r>
              <a:rPr lang="zh-CN" altLang="en-US" sz="1200" dirty="0">
                <a:solidFill>
                  <a:srgbClr val="FFFF00"/>
                </a:solidFill>
              </a:rPr>
              <a:t>、</a:t>
            </a:r>
            <a:r>
              <a:rPr lang="en-US" altLang="zh-CN" sz="1200" dirty="0">
                <a:solidFill>
                  <a:srgbClr val="FFFF00"/>
                </a:solidFill>
              </a:rPr>
              <a:t>IOS </a:t>
            </a:r>
            <a:r>
              <a:rPr lang="zh-CN" altLang="en-US" sz="1200" dirty="0">
                <a:solidFill>
                  <a:srgbClr val="FFFF00"/>
                </a:solidFill>
              </a:rPr>
              <a:t>应用和设计应用。</a:t>
            </a:r>
            <a:r>
              <a:rPr lang="en-US" altLang="zh-CN" sz="1200" dirty="0">
                <a:solidFill>
                  <a:srgbClr val="FFFF00"/>
                </a:solidFill>
              </a:rPr>
              <a:t> MacBook </a:t>
            </a:r>
            <a:r>
              <a:rPr lang="zh-CN" altLang="en-US" sz="1200" dirty="0">
                <a:solidFill>
                  <a:srgbClr val="FFFF00"/>
                </a:solidFill>
              </a:rPr>
              <a:t>也便于携带和居家办公。每个人均配备一个</a:t>
            </a:r>
            <a:r>
              <a:rPr lang="en-US" altLang="zh-CN" sz="1200" dirty="0">
                <a:solidFill>
                  <a:srgbClr val="FFFF00"/>
                </a:solidFill>
              </a:rPr>
              <a:t>Apple Mouse</a:t>
            </a:r>
            <a:endParaRPr lang="zh-CN" altLang="en-US" sz="1200" dirty="0">
              <a:solidFill>
                <a:srgbClr val="FFFF00"/>
              </a:solidFill>
            </a:endParaRPr>
          </a:p>
          <a:p>
            <a:endParaRPr lang="en-US" altLang="zh-CN" sz="1200" dirty="0">
              <a:solidFill>
                <a:srgbClr val="FFFF00"/>
              </a:solidFill>
            </a:endParaRPr>
          </a:p>
          <a:p>
            <a:r>
              <a:rPr lang="en-US" altLang="zh-CN" sz="1200" dirty="0">
                <a:solidFill>
                  <a:srgbClr val="FFFF00"/>
                </a:solidFill>
              </a:rPr>
              <a:t>I suggest that all people use Mac pro to cover development jobs of Java, Android and IOS. MacBook is also convenient for taking out and working from home. Every one need a Apple Mouse.</a:t>
            </a:r>
            <a:endParaRPr lang="zh-CN" altLang="en-US" sz="1200" dirty="0">
              <a:solidFill>
                <a:srgbClr val="FFFF00"/>
              </a:solidFill>
            </a:endParaRPr>
          </a:p>
        </p:txBody>
      </p:sp>
      <p:sp>
        <p:nvSpPr>
          <p:cNvPr id="44" name="文本框 43"/>
          <p:cNvSpPr txBox="1"/>
          <p:nvPr/>
        </p:nvSpPr>
        <p:spPr>
          <a:xfrm>
            <a:off x="383954" y="763569"/>
            <a:ext cx="2146742" cy="569387"/>
          </a:xfrm>
          <a:prstGeom prst="rect">
            <a:avLst/>
          </a:prstGeom>
          <a:noFill/>
        </p:spPr>
        <p:txBody>
          <a:bodyPr wrap="none" rtlCol="0">
            <a:spAutoFit/>
          </a:bodyPr>
          <a:lstStyle/>
          <a:p>
            <a:pPr algn="ctr"/>
            <a:r>
              <a:rPr lang="zh-CN" altLang="en-US" sz="1800" dirty="0">
                <a:solidFill>
                  <a:schemeClr val="bg1"/>
                </a:solidFill>
              </a:rPr>
              <a:t>电脑和显示器 </a:t>
            </a:r>
            <a:endParaRPr lang="en-US" altLang="zh-CN" sz="1800" dirty="0">
              <a:solidFill>
                <a:schemeClr val="bg1"/>
              </a:solidFill>
            </a:endParaRPr>
          </a:p>
          <a:p>
            <a:pPr algn="ctr"/>
            <a:r>
              <a:rPr lang="en-US" altLang="zh-CN" dirty="0">
                <a:solidFill>
                  <a:schemeClr val="bg1"/>
                </a:solidFill>
              </a:rPr>
              <a:t>Computers and Monitor </a:t>
            </a:r>
            <a:endParaRPr lang="zh-CN" altLang="en-US" dirty="0">
              <a:solidFill>
                <a:schemeClr val="bg1"/>
              </a:solidFill>
            </a:endParaRPr>
          </a:p>
        </p:txBody>
      </p:sp>
    </p:spTree>
    <p:extLst>
      <p:ext uri="{BB962C8B-B14F-4D97-AF65-F5344CB8AC3E}">
        <p14:creationId xmlns:p14="http://schemas.microsoft.com/office/powerpoint/2010/main" val="2135164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457325" y="164307"/>
            <a:ext cx="6393656" cy="369332"/>
          </a:xfrm>
          <a:prstGeom prst="rect">
            <a:avLst/>
          </a:prstGeom>
          <a:noFill/>
        </p:spPr>
        <p:txBody>
          <a:bodyPr wrap="square" rtlCol="0">
            <a:spAutoFit/>
          </a:bodyPr>
          <a:lstStyle/>
          <a:p>
            <a:pPr algn="ctr" defTabSz="685754" eaLnBrk="1" fontAlgn="auto" hangingPunct="1">
              <a:spcBef>
                <a:spcPts val="0"/>
              </a:spcBef>
              <a:spcAft>
                <a:spcPts val="0"/>
              </a:spcAft>
              <a:defRPr/>
            </a:pPr>
            <a:r>
              <a:rPr lang="zh-CN" altLang="en-US" sz="1800" dirty="0">
                <a:solidFill>
                  <a:schemeClr val="bg1"/>
                </a:solidFill>
              </a:rPr>
              <a:t>必要的资源和支援 </a:t>
            </a:r>
            <a:r>
              <a:rPr lang="en-US" altLang="zh-CN" sz="1800" dirty="0">
                <a:solidFill>
                  <a:schemeClr val="bg1"/>
                </a:solidFill>
              </a:rPr>
              <a:t>\ Resources and Support Needed</a:t>
            </a:r>
            <a:endParaRPr lang="zh-CN" altLang="en-US" dirty="0">
              <a:solidFill>
                <a:schemeClr val="bg1"/>
              </a:solidFill>
            </a:endParaRPr>
          </a:p>
        </p:txBody>
      </p:sp>
      <p:sp>
        <p:nvSpPr>
          <p:cNvPr id="40" name="文本框 39"/>
          <p:cNvSpPr txBox="1"/>
          <p:nvPr/>
        </p:nvSpPr>
        <p:spPr>
          <a:xfrm>
            <a:off x="9516999" y="9107192"/>
            <a:ext cx="124858" cy="2185214"/>
          </a:xfrm>
          <a:prstGeom prst="rect">
            <a:avLst/>
          </a:prstGeom>
          <a:noFill/>
        </p:spPr>
        <p:txBody>
          <a:bodyPr wrap="square" rtlCol="0">
            <a:spAutoFit/>
          </a:bodyPr>
          <a:lstStyle/>
          <a:p>
            <a:r>
              <a:rPr lang="en-US" altLang="zh-CN" sz="800" dirty="0">
                <a:solidFill>
                  <a:schemeClr val="bg1"/>
                </a:solidFill>
              </a:rPr>
              <a:t>Adobe AI \Photoshop</a:t>
            </a:r>
            <a:endParaRPr lang="zh-CN" altLang="en-US" sz="800" dirty="0">
              <a:solidFill>
                <a:schemeClr val="bg1"/>
              </a:solidFill>
            </a:endParaRPr>
          </a:p>
        </p:txBody>
      </p:sp>
      <p:sp>
        <p:nvSpPr>
          <p:cNvPr id="18" name="AutoShape 12" descr="Ax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stretch>
            <a:fillRect/>
          </a:stretch>
        </p:blipFill>
        <p:spPr>
          <a:xfrm>
            <a:off x="541058" y="1848403"/>
            <a:ext cx="2863951" cy="2943505"/>
          </a:xfrm>
          <a:prstGeom prst="rect">
            <a:avLst/>
          </a:prstGeom>
        </p:spPr>
      </p:pic>
      <p:sp>
        <p:nvSpPr>
          <p:cNvPr id="10" name="文本框 9"/>
          <p:cNvSpPr txBox="1"/>
          <p:nvPr/>
        </p:nvSpPr>
        <p:spPr>
          <a:xfrm>
            <a:off x="3866028" y="867334"/>
            <a:ext cx="4894730" cy="2262158"/>
          </a:xfrm>
          <a:prstGeom prst="rect">
            <a:avLst/>
          </a:prstGeom>
          <a:noFill/>
        </p:spPr>
        <p:txBody>
          <a:bodyPr wrap="square" rtlCol="0">
            <a:spAutoFit/>
          </a:bodyPr>
          <a:lstStyle/>
          <a:p>
            <a:r>
              <a:rPr lang="zh-CN" altLang="en-US" dirty="0" smtClean="0">
                <a:solidFill>
                  <a:schemeClr val="bg1"/>
                </a:solidFill>
              </a:rPr>
              <a:t>总部对于现存软件</a:t>
            </a:r>
            <a:r>
              <a:rPr lang="en-US" altLang="zh-CN" dirty="0" smtClean="0">
                <a:solidFill>
                  <a:schemeClr val="bg1"/>
                </a:solidFill>
              </a:rPr>
              <a:t>HADO</a:t>
            </a:r>
            <a:r>
              <a:rPr lang="en-US" altLang="zh-CN" dirty="0" smtClean="0">
                <a:solidFill>
                  <a:schemeClr val="bg1"/>
                </a:solidFill>
              </a:rPr>
              <a:t> Connect</a:t>
            </a:r>
            <a:r>
              <a:rPr lang="zh-CN" altLang="en-US" dirty="0" smtClean="0">
                <a:solidFill>
                  <a:schemeClr val="bg1"/>
                </a:solidFill>
              </a:rPr>
              <a:t>的支持，包括不仅限于：</a:t>
            </a:r>
            <a:endParaRPr lang="en-US" altLang="zh-CN" dirty="0" smtClean="0">
              <a:solidFill>
                <a:schemeClr val="bg1"/>
              </a:solidFill>
            </a:endParaRPr>
          </a:p>
          <a:p>
            <a:pPr marL="285750" indent="-285750">
              <a:buFont typeface="Arial" panose="020B0604020202020204" pitchFamily="34" charset="0"/>
              <a:buChar char="•"/>
            </a:pPr>
            <a:r>
              <a:rPr lang="zh-CN" altLang="en-US" dirty="0" smtClean="0">
                <a:solidFill>
                  <a:schemeClr val="bg1"/>
                </a:solidFill>
              </a:rPr>
              <a:t>数据库结构和架构</a:t>
            </a:r>
            <a:endParaRPr lang="en-US" altLang="zh-CN" dirty="0" smtClean="0">
              <a:solidFill>
                <a:schemeClr val="bg1"/>
              </a:solidFill>
            </a:endParaRPr>
          </a:p>
          <a:p>
            <a:pPr marL="285750" indent="-285750">
              <a:buFont typeface="Arial" panose="020B0604020202020204" pitchFamily="34" charset="0"/>
              <a:buChar char="•"/>
            </a:pPr>
            <a:r>
              <a:rPr lang="en-US" altLang="zh-CN" dirty="0" smtClean="0">
                <a:solidFill>
                  <a:schemeClr val="bg1"/>
                </a:solidFill>
              </a:rPr>
              <a:t>APP</a:t>
            </a:r>
            <a:r>
              <a:rPr lang="zh-CN" altLang="en-US" dirty="0" smtClean="0">
                <a:solidFill>
                  <a:schemeClr val="bg1"/>
                </a:solidFill>
              </a:rPr>
              <a:t>程序代码和逻辑设计</a:t>
            </a:r>
            <a:endParaRPr lang="en-US" altLang="zh-CN" dirty="0" smtClean="0">
              <a:solidFill>
                <a:schemeClr val="bg1"/>
              </a:solidFill>
            </a:endParaRPr>
          </a:p>
          <a:p>
            <a:pPr marL="285750" indent="-285750">
              <a:buFont typeface="Arial" panose="020B0604020202020204" pitchFamily="34" charset="0"/>
              <a:buChar char="•"/>
            </a:pPr>
            <a:r>
              <a:rPr lang="zh-CN" altLang="en-US" dirty="0" smtClean="0">
                <a:solidFill>
                  <a:schemeClr val="bg1"/>
                </a:solidFill>
              </a:rPr>
              <a:t>数据库迁移的支持</a:t>
            </a:r>
            <a:endParaRPr lang="en-US" altLang="zh-CN" dirty="0" smtClean="0">
              <a:solidFill>
                <a:schemeClr val="bg1"/>
              </a:solidFill>
            </a:endParaRPr>
          </a:p>
          <a:p>
            <a:pPr marL="285750" indent="-285750">
              <a:buFont typeface="Arial" panose="020B0604020202020204" pitchFamily="34" charset="0"/>
              <a:buChar char="•"/>
            </a:pPr>
            <a:r>
              <a:rPr lang="en-US" altLang="zh-CN" dirty="0" smtClean="0">
                <a:solidFill>
                  <a:schemeClr val="bg1"/>
                </a:solidFill>
              </a:rPr>
              <a:t>HADO </a:t>
            </a:r>
            <a:r>
              <a:rPr lang="zh-CN" altLang="en-US" dirty="0" smtClean="0">
                <a:solidFill>
                  <a:schemeClr val="bg1"/>
                </a:solidFill>
              </a:rPr>
              <a:t>官方主题色彩搭配和布局设计</a:t>
            </a:r>
            <a:endParaRPr lang="en-US" altLang="zh-CN" dirty="0">
              <a:solidFill>
                <a:schemeClr val="bg1"/>
              </a:solidFill>
            </a:endParaRPr>
          </a:p>
          <a:p>
            <a:endParaRPr lang="en-US" altLang="zh-CN" dirty="0" smtClean="0">
              <a:solidFill>
                <a:schemeClr val="bg1"/>
              </a:solidFill>
            </a:endParaRPr>
          </a:p>
          <a:p>
            <a:r>
              <a:rPr lang="en-US" altLang="zh-CN" sz="1050" dirty="0" smtClean="0">
                <a:solidFill>
                  <a:schemeClr val="bg1"/>
                </a:solidFill>
              </a:rPr>
              <a:t>Headquarter support us on existing app HADO connect including but not limited</a:t>
            </a:r>
            <a:r>
              <a:rPr lang="zh-CN" altLang="en-US" sz="1050" dirty="0" smtClean="0">
                <a:solidFill>
                  <a:schemeClr val="bg1"/>
                </a:solidFill>
              </a:rPr>
              <a:t>：</a:t>
            </a:r>
            <a:endParaRPr lang="en-US" altLang="zh-CN" sz="1050" dirty="0" smtClean="0">
              <a:solidFill>
                <a:schemeClr val="bg1"/>
              </a:solidFill>
            </a:endParaRPr>
          </a:p>
          <a:p>
            <a:pPr marL="285750" indent="-285750">
              <a:buFont typeface="Arial" panose="020B0604020202020204" pitchFamily="34" charset="0"/>
              <a:buChar char="•"/>
            </a:pPr>
            <a:r>
              <a:rPr lang="en-US" altLang="zh-CN" sz="1050" dirty="0" smtClean="0">
                <a:solidFill>
                  <a:schemeClr val="bg1"/>
                </a:solidFill>
              </a:rPr>
              <a:t>Database Design and Architect Design</a:t>
            </a:r>
          </a:p>
          <a:p>
            <a:pPr marL="285750" indent="-285750">
              <a:buFont typeface="Arial" panose="020B0604020202020204" pitchFamily="34" charset="0"/>
              <a:buChar char="•"/>
            </a:pPr>
            <a:r>
              <a:rPr lang="en-US" altLang="zh-CN" sz="1050" dirty="0" smtClean="0">
                <a:solidFill>
                  <a:schemeClr val="bg1"/>
                </a:solidFill>
              </a:rPr>
              <a:t>App programming code and logic design</a:t>
            </a:r>
          </a:p>
          <a:p>
            <a:pPr marL="285750" indent="-285750">
              <a:buFont typeface="Arial" panose="020B0604020202020204" pitchFamily="34" charset="0"/>
              <a:buChar char="•"/>
            </a:pPr>
            <a:r>
              <a:rPr lang="en-US" altLang="zh-CN" sz="1050" dirty="0" smtClean="0">
                <a:solidFill>
                  <a:schemeClr val="bg1"/>
                </a:solidFill>
              </a:rPr>
              <a:t>Database Migration Support</a:t>
            </a:r>
          </a:p>
          <a:p>
            <a:pPr marL="285750" indent="-285750">
              <a:buFont typeface="Arial" panose="020B0604020202020204" pitchFamily="34" charset="0"/>
              <a:buChar char="•"/>
            </a:pPr>
            <a:r>
              <a:rPr lang="en-US" altLang="zh-CN" sz="1050" dirty="0" smtClean="0">
                <a:solidFill>
                  <a:schemeClr val="bg1"/>
                </a:solidFill>
              </a:rPr>
              <a:t>HADO Official Theme and Color Convention and Layout Design</a:t>
            </a:r>
            <a:endParaRPr lang="zh-CN" altLang="en-US" sz="1050" dirty="0" smtClean="0">
              <a:solidFill>
                <a:schemeClr val="bg1"/>
              </a:solidFill>
            </a:endParaRPr>
          </a:p>
        </p:txBody>
      </p:sp>
      <p:sp>
        <p:nvSpPr>
          <p:cNvPr id="11" name="圆角矩形 10"/>
          <p:cNvSpPr/>
          <p:nvPr/>
        </p:nvSpPr>
        <p:spPr>
          <a:xfrm>
            <a:off x="3866028" y="3603812"/>
            <a:ext cx="4988860" cy="118809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3946712" y="3622357"/>
            <a:ext cx="4814046" cy="1169551"/>
          </a:xfrm>
          <a:prstGeom prst="rect">
            <a:avLst/>
          </a:prstGeom>
          <a:noFill/>
        </p:spPr>
        <p:txBody>
          <a:bodyPr wrap="square" rtlCol="0">
            <a:spAutoFit/>
          </a:bodyPr>
          <a:lstStyle/>
          <a:p>
            <a:r>
              <a:rPr lang="zh-CN" altLang="en-US" dirty="0" smtClean="0">
                <a:solidFill>
                  <a:srgbClr val="FFFF00"/>
                </a:solidFill>
              </a:rPr>
              <a:t>对于中国区特定开发改造</a:t>
            </a:r>
            <a:r>
              <a:rPr lang="en-US" altLang="zh-CN" dirty="0" smtClean="0">
                <a:solidFill>
                  <a:srgbClr val="FFFF00"/>
                </a:solidFill>
              </a:rPr>
              <a:t>HADO Connect </a:t>
            </a:r>
            <a:r>
              <a:rPr lang="zh-CN" altLang="en-US" dirty="0" smtClean="0">
                <a:solidFill>
                  <a:srgbClr val="FFFF00"/>
                </a:solidFill>
              </a:rPr>
              <a:t>是必要的，我的想法是把它集成到</a:t>
            </a:r>
            <a:r>
              <a:rPr lang="en-US" altLang="zh-CN" dirty="0" smtClean="0">
                <a:solidFill>
                  <a:srgbClr val="FFFF00"/>
                </a:solidFill>
              </a:rPr>
              <a:t>HADO </a:t>
            </a:r>
            <a:r>
              <a:rPr lang="zh-CN" altLang="en-US" dirty="0" smtClean="0">
                <a:solidFill>
                  <a:srgbClr val="FFFF00"/>
                </a:solidFill>
              </a:rPr>
              <a:t>官方互动圈，让它发挥更大的作用。</a:t>
            </a:r>
            <a:endParaRPr lang="en-US" altLang="zh-CN" dirty="0" smtClean="0">
              <a:solidFill>
                <a:srgbClr val="FFFF00"/>
              </a:solidFill>
            </a:endParaRPr>
          </a:p>
          <a:p>
            <a:endParaRPr lang="en-US" altLang="zh-CN" sz="1100" dirty="0">
              <a:solidFill>
                <a:srgbClr val="FFFF00"/>
              </a:solidFill>
            </a:endParaRPr>
          </a:p>
          <a:p>
            <a:r>
              <a:rPr lang="en-US" altLang="zh-CN" sz="1100" dirty="0" smtClean="0">
                <a:solidFill>
                  <a:srgbClr val="FFFF00"/>
                </a:solidFill>
              </a:rPr>
              <a:t>For China Sector, Develop a specially HADO Connect is necessary. I believe that if we integrate it to the HADO Community APP, it could make great effect.</a:t>
            </a:r>
            <a:endParaRPr lang="zh-CN" altLang="en-US" sz="1100" dirty="0" smtClean="0">
              <a:solidFill>
                <a:srgbClr val="FFFF00"/>
              </a:solidFill>
            </a:endParaRPr>
          </a:p>
        </p:txBody>
      </p:sp>
      <p:sp>
        <p:nvSpPr>
          <p:cNvPr id="13" name="文本框 12"/>
          <p:cNvSpPr txBox="1"/>
          <p:nvPr/>
        </p:nvSpPr>
        <p:spPr>
          <a:xfrm>
            <a:off x="307975" y="898633"/>
            <a:ext cx="1564852" cy="261610"/>
          </a:xfrm>
          <a:prstGeom prst="rect">
            <a:avLst/>
          </a:prstGeom>
          <a:noFill/>
        </p:spPr>
        <p:txBody>
          <a:bodyPr wrap="none" rtlCol="0">
            <a:spAutoFit/>
          </a:bodyPr>
          <a:lstStyle/>
          <a:p>
            <a:r>
              <a:rPr lang="en-US" altLang="zh-CN" sz="1100" dirty="0" smtClean="0">
                <a:solidFill>
                  <a:schemeClr val="bg1"/>
                </a:solidFill>
              </a:rPr>
              <a:t>HADO Connect APP</a:t>
            </a:r>
            <a:endParaRPr lang="zh-CN" altLang="en-US" sz="1100" dirty="0" smtClean="0">
              <a:solidFill>
                <a:schemeClr val="bg1"/>
              </a:solidFill>
            </a:endParaRPr>
          </a:p>
        </p:txBody>
      </p:sp>
      <p:sp>
        <p:nvSpPr>
          <p:cNvPr id="14" name="矩形 13"/>
          <p:cNvSpPr/>
          <p:nvPr/>
        </p:nvSpPr>
        <p:spPr>
          <a:xfrm>
            <a:off x="1727947" y="1423292"/>
            <a:ext cx="1677062" cy="253916"/>
          </a:xfrm>
          <a:prstGeom prst="rect">
            <a:avLst/>
          </a:prstGeom>
        </p:spPr>
        <p:txBody>
          <a:bodyPr wrap="none">
            <a:spAutoFit/>
          </a:bodyPr>
          <a:lstStyle/>
          <a:p>
            <a:r>
              <a:rPr lang="en-US" altLang="zh-CN" sz="1050" dirty="0">
                <a:solidFill>
                  <a:schemeClr val="bg1"/>
                </a:solidFill>
              </a:rPr>
              <a:t>HADO Community APP</a:t>
            </a:r>
            <a:endParaRPr lang="zh-CN" altLang="en-US" sz="1050" dirty="0"/>
          </a:p>
        </p:txBody>
      </p:sp>
      <p:sp>
        <p:nvSpPr>
          <p:cNvPr id="36" name="右箭头 35"/>
          <p:cNvSpPr/>
          <p:nvPr/>
        </p:nvSpPr>
        <p:spPr>
          <a:xfrm rot="3069250">
            <a:off x="1631985" y="1174717"/>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816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45"/>
          <p:cNvSpPr>
            <a:spLocks noChangeArrowheads="1"/>
          </p:cNvSpPr>
          <p:nvPr/>
        </p:nvSpPr>
        <p:spPr bwMode="auto">
          <a:xfrm>
            <a:off x="420968" y="487363"/>
            <a:ext cx="3794685" cy="5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1" tIns="34270" rIns="68541" bIns="34270">
            <a:spAutoFit/>
          </a:bodyPr>
          <a:lstStyle/>
          <a:p>
            <a:pPr algn="ctr" eaLnBrk="1" hangingPunct="1"/>
            <a:r>
              <a:rPr lang="zh-CN" altLang="en-US" sz="2800" dirty="0">
                <a:solidFill>
                  <a:srgbClr val="F2F2F2"/>
                </a:solidFill>
                <a:ea typeface="Arial Unicode MS" pitchFamily="34" charset="-122"/>
                <a:cs typeface="Arial Unicode MS" pitchFamily="34" charset="-122"/>
                <a:sym typeface="微软雅黑" pitchFamily="34" charset="-122"/>
              </a:rPr>
              <a:t>目录 </a:t>
            </a:r>
            <a:r>
              <a:rPr lang="en-US" altLang="zh-CN" sz="2800" dirty="0">
                <a:solidFill>
                  <a:srgbClr val="F2F2F2"/>
                </a:solidFill>
                <a:ea typeface="Arial Unicode MS" pitchFamily="34" charset="-122"/>
                <a:cs typeface="Arial Unicode MS" pitchFamily="34" charset="-122"/>
                <a:sym typeface="微软雅黑" pitchFamily="34" charset="-122"/>
              </a:rPr>
              <a:t>/ CONTENTS</a:t>
            </a:r>
            <a:endParaRPr lang="zh-CN" altLang="en-US" sz="2800" dirty="0">
              <a:solidFill>
                <a:srgbClr val="F2F2F2"/>
              </a:solidFill>
              <a:ea typeface="Arial Unicode MS" pitchFamily="34" charset="-122"/>
              <a:cs typeface="Arial Unicode MS" pitchFamily="34" charset="-122"/>
              <a:sym typeface="微软雅黑" pitchFamily="34" charset="-122"/>
            </a:endParaRPr>
          </a:p>
        </p:txBody>
      </p:sp>
      <p:cxnSp>
        <p:nvCxnSpPr>
          <p:cNvPr id="8" name="直接连接符 7"/>
          <p:cNvCxnSpPr/>
          <p:nvPr/>
        </p:nvCxnSpPr>
        <p:spPr>
          <a:xfrm>
            <a:off x="558800" y="1006475"/>
            <a:ext cx="3495488"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58800" y="1236230"/>
            <a:ext cx="8262471" cy="3785652"/>
          </a:xfrm>
          <a:prstGeom prst="rect">
            <a:avLst/>
          </a:prstGeom>
          <a:noFill/>
        </p:spPr>
        <p:txBody>
          <a:bodyPr wrap="square" rtlCol="0">
            <a:spAutoFit/>
          </a:bodyPr>
          <a:lstStyle/>
          <a:p>
            <a:pPr marL="342900" indent="-342900">
              <a:lnSpc>
                <a:spcPct val="200000"/>
              </a:lnSpc>
              <a:buFont typeface="Wingdings" panose="05000000000000000000" pitchFamily="2" charset="2"/>
              <a:buChar char="l"/>
            </a:pPr>
            <a:r>
              <a:rPr lang="zh-CN" altLang="en-US" sz="1600" dirty="0">
                <a:solidFill>
                  <a:schemeClr val="bg1"/>
                </a:solidFill>
              </a:rPr>
              <a:t>现存商业模式分析 </a:t>
            </a:r>
            <a:r>
              <a:rPr lang="en-US" altLang="zh-CN" sz="1600" dirty="0">
                <a:solidFill>
                  <a:schemeClr val="bg1"/>
                </a:solidFill>
              </a:rPr>
              <a:t>/ Existing Business Mode Analysis</a:t>
            </a:r>
          </a:p>
          <a:p>
            <a:pPr marL="342900" indent="-342900">
              <a:lnSpc>
                <a:spcPct val="200000"/>
              </a:lnSpc>
              <a:buFont typeface="Wingdings" panose="05000000000000000000" pitchFamily="2" charset="2"/>
              <a:buChar char="l"/>
            </a:pPr>
            <a:r>
              <a:rPr lang="zh-CN" altLang="en-US" sz="1600" dirty="0">
                <a:solidFill>
                  <a:schemeClr val="bg1"/>
                </a:solidFill>
              </a:rPr>
              <a:t>潜在改善机遇 </a:t>
            </a:r>
            <a:r>
              <a:rPr lang="en-US" altLang="zh-CN" sz="1600" dirty="0">
                <a:solidFill>
                  <a:schemeClr val="bg1"/>
                </a:solidFill>
              </a:rPr>
              <a:t>/ Potential Enhancing Opportunities</a:t>
            </a:r>
          </a:p>
          <a:p>
            <a:pPr marL="342900" indent="-342900">
              <a:lnSpc>
                <a:spcPct val="200000"/>
              </a:lnSpc>
              <a:buFont typeface="Wingdings" panose="05000000000000000000" pitchFamily="2" charset="2"/>
              <a:buChar char="l"/>
            </a:pPr>
            <a:r>
              <a:rPr lang="zh-CN" altLang="en-US" sz="1600" dirty="0">
                <a:solidFill>
                  <a:schemeClr val="bg1"/>
                </a:solidFill>
              </a:rPr>
              <a:t>作为</a:t>
            </a:r>
            <a:r>
              <a:rPr lang="en-US" altLang="zh-CN" sz="1600" dirty="0">
                <a:solidFill>
                  <a:schemeClr val="bg1"/>
                </a:solidFill>
              </a:rPr>
              <a:t>CTO</a:t>
            </a:r>
            <a:r>
              <a:rPr lang="zh-CN" altLang="en-US" sz="1600" dirty="0">
                <a:solidFill>
                  <a:schemeClr val="bg1"/>
                </a:solidFill>
              </a:rPr>
              <a:t>，我能为</a:t>
            </a:r>
            <a:r>
              <a:rPr lang="en-US" altLang="zh-CN" sz="1600" dirty="0" err="1">
                <a:solidFill>
                  <a:schemeClr val="bg1"/>
                </a:solidFill>
              </a:rPr>
              <a:t>Meleap</a:t>
            </a:r>
            <a:r>
              <a:rPr lang="zh-CN" altLang="en-US" sz="1600" dirty="0">
                <a:solidFill>
                  <a:schemeClr val="bg1"/>
                </a:solidFill>
              </a:rPr>
              <a:t>中国做什么 </a:t>
            </a:r>
            <a:r>
              <a:rPr lang="en-US" altLang="zh-CN" sz="1600" dirty="0">
                <a:solidFill>
                  <a:schemeClr val="bg1"/>
                </a:solidFill>
              </a:rPr>
              <a:t>/As CTO, what I can do for </a:t>
            </a:r>
            <a:r>
              <a:rPr lang="en-US" altLang="zh-CN" sz="1600" dirty="0" err="1">
                <a:solidFill>
                  <a:schemeClr val="bg1"/>
                </a:solidFill>
              </a:rPr>
              <a:t>Meleap</a:t>
            </a:r>
            <a:r>
              <a:rPr lang="en-US" altLang="zh-CN" sz="1600" dirty="0">
                <a:solidFill>
                  <a:schemeClr val="bg1"/>
                </a:solidFill>
              </a:rPr>
              <a:t> China</a:t>
            </a:r>
          </a:p>
          <a:p>
            <a:pPr>
              <a:lnSpc>
                <a:spcPct val="200000"/>
              </a:lnSpc>
            </a:pPr>
            <a:r>
              <a:rPr lang="en-US" altLang="zh-CN" sz="1600" dirty="0">
                <a:solidFill>
                  <a:schemeClr val="bg1"/>
                </a:solidFill>
              </a:rPr>
              <a:t>       </a:t>
            </a:r>
            <a:r>
              <a:rPr lang="zh-CN" altLang="en-US" sz="1600" dirty="0">
                <a:solidFill>
                  <a:schemeClr val="bg1"/>
                </a:solidFill>
              </a:rPr>
              <a:t>应该怎么做 </a:t>
            </a:r>
            <a:r>
              <a:rPr lang="en-US" altLang="zh-CN" sz="1600" dirty="0">
                <a:solidFill>
                  <a:schemeClr val="bg1"/>
                </a:solidFill>
              </a:rPr>
              <a:t>/ How to go forward</a:t>
            </a:r>
          </a:p>
          <a:p>
            <a:pPr marL="342900" indent="-342900">
              <a:lnSpc>
                <a:spcPct val="200000"/>
              </a:lnSpc>
              <a:buFont typeface="Wingdings" panose="05000000000000000000" pitchFamily="2" charset="2"/>
              <a:buChar char="l"/>
            </a:pPr>
            <a:r>
              <a:rPr lang="zh-CN" altLang="en-US" sz="1600" dirty="0">
                <a:solidFill>
                  <a:schemeClr val="bg1"/>
                </a:solidFill>
              </a:rPr>
              <a:t>我和我的团队需要哪些资源和支援 </a:t>
            </a:r>
            <a:r>
              <a:rPr lang="en-US" altLang="zh-CN" sz="1600" dirty="0">
                <a:solidFill>
                  <a:schemeClr val="bg1"/>
                </a:solidFill>
              </a:rPr>
              <a:t>/ Resources and Support Needed.</a:t>
            </a:r>
          </a:p>
          <a:p>
            <a:pPr marL="342900" indent="-342900">
              <a:lnSpc>
                <a:spcPct val="200000"/>
              </a:lnSpc>
              <a:buFont typeface="Wingdings" panose="05000000000000000000" pitchFamily="2" charset="2"/>
              <a:buChar char="l"/>
            </a:pPr>
            <a:r>
              <a:rPr lang="zh-CN" altLang="en-US" sz="1600" dirty="0">
                <a:solidFill>
                  <a:schemeClr val="bg1"/>
                </a:solidFill>
              </a:rPr>
              <a:t>最后的建议 </a:t>
            </a:r>
            <a:r>
              <a:rPr lang="en-US" altLang="zh-CN" sz="1600" dirty="0">
                <a:solidFill>
                  <a:schemeClr val="bg1"/>
                </a:solidFill>
              </a:rPr>
              <a:t>/ Last Suggestions</a:t>
            </a:r>
          </a:p>
          <a:p>
            <a:pPr marL="342900" indent="-342900">
              <a:lnSpc>
                <a:spcPct val="200000"/>
              </a:lnSpc>
              <a:buFont typeface="Wingdings" panose="05000000000000000000" pitchFamily="2" charset="2"/>
              <a:buChar char="l"/>
            </a:pPr>
            <a:endParaRPr lang="en-US" altLang="zh-CN" sz="1800" dirty="0">
              <a:solidFill>
                <a:schemeClr val="bg1"/>
              </a:solidFill>
            </a:endParaRPr>
          </a:p>
          <a:p>
            <a:pPr marL="342900" indent="-342900">
              <a:buFont typeface="Wingdings" panose="05000000000000000000" pitchFamily="2" charset="2"/>
              <a:buChar char="l"/>
            </a:pPr>
            <a:endParaRPr lang="zh-CN" altLang="en-US" sz="1200" dirty="0">
              <a:solidFill>
                <a:schemeClr val="bg1"/>
              </a:solidFill>
            </a:endParaRPr>
          </a:p>
        </p:txBody>
      </p:sp>
    </p:spTree>
  </p:cSld>
  <p:clrMapOvr>
    <a:masterClrMapping/>
  </p:clrMapOvr>
  <p:transition spd="slow" advClick="0" advTm="309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64719" y="200025"/>
            <a:ext cx="2334293" cy="292388"/>
          </a:xfrm>
          <a:prstGeom prst="rect">
            <a:avLst/>
          </a:prstGeom>
          <a:noFill/>
        </p:spPr>
        <p:txBody>
          <a:bodyPr wrap="none" rtlCol="0">
            <a:spAutoFit/>
          </a:bodyPr>
          <a:lstStyle/>
          <a:p>
            <a:r>
              <a:rPr lang="zh-CN" altLang="en-US" dirty="0" smtClean="0">
                <a:solidFill>
                  <a:schemeClr val="bg1"/>
                </a:solidFill>
              </a:rPr>
              <a:t>最后建议 </a:t>
            </a:r>
            <a:r>
              <a:rPr lang="en-US" altLang="zh-CN" dirty="0" smtClean="0">
                <a:solidFill>
                  <a:schemeClr val="bg1"/>
                </a:solidFill>
              </a:rPr>
              <a:t>\ Last Suggestions</a:t>
            </a:r>
            <a:endParaRPr lang="zh-CN" altLang="en-US" dirty="0" smtClean="0">
              <a:solidFill>
                <a:schemeClr val="bg1"/>
              </a:solidFill>
            </a:endParaRPr>
          </a:p>
        </p:txBody>
      </p:sp>
      <p:pic>
        <p:nvPicPr>
          <p:cNvPr id="1026" name="Picture 2" descr="https://tukuimg.bdstatic.com/scrop/2970e72e5afd16f15536c2d270cf75d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944" y="723901"/>
            <a:ext cx="3967162" cy="3967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479131" y="723901"/>
            <a:ext cx="2052165" cy="3870227"/>
          </a:xfrm>
          <a:prstGeom prst="rect">
            <a:avLst/>
          </a:prstGeom>
          <a:noFill/>
        </p:spPr>
        <p:txBody>
          <a:bodyPr wrap="none" rtlCol="0">
            <a:spAutoFit/>
          </a:bodyPr>
          <a:lstStyle/>
          <a:p>
            <a:pPr>
              <a:lnSpc>
                <a:spcPct val="150000"/>
              </a:lnSpc>
            </a:pPr>
            <a:r>
              <a:rPr lang="zh-CN" altLang="en-US" sz="1100" dirty="0" smtClean="0">
                <a:solidFill>
                  <a:schemeClr val="bg1"/>
                </a:solidFill>
              </a:rPr>
              <a:t>扩张路线</a:t>
            </a:r>
            <a:r>
              <a:rPr lang="en-US" altLang="zh-CN" sz="1100" dirty="0" smtClean="0">
                <a:solidFill>
                  <a:schemeClr val="bg1"/>
                </a:solidFill>
              </a:rPr>
              <a:t>\Expanding Path</a:t>
            </a:r>
            <a:r>
              <a:rPr lang="zh-CN" altLang="en-US" sz="1100" dirty="0" smtClean="0">
                <a:solidFill>
                  <a:schemeClr val="bg1"/>
                </a:solidFill>
              </a:rPr>
              <a:t>：</a:t>
            </a:r>
            <a:endParaRPr lang="en-US" altLang="zh-CN" sz="1100" dirty="0" smtClean="0">
              <a:solidFill>
                <a:schemeClr val="bg1"/>
              </a:solidFill>
            </a:endParaRPr>
          </a:p>
          <a:p>
            <a:pPr marL="342900" indent="-342900">
              <a:lnSpc>
                <a:spcPct val="150000"/>
              </a:lnSpc>
              <a:buFont typeface="+mj-lt"/>
              <a:buAutoNum type="arabicPeriod"/>
            </a:pPr>
            <a:r>
              <a:rPr lang="zh-CN" altLang="en-US" sz="1100" dirty="0" smtClean="0">
                <a:solidFill>
                  <a:schemeClr val="bg1"/>
                </a:solidFill>
              </a:rPr>
              <a:t>深圳 </a:t>
            </a:r>
            <a:r>
              <a:rPr lang="en-US" altLang="zh-CN" sz="1100" dirty="0" smtClean="0">
                <a:solidFill>
                  <a:schemeClr val="bg1"/>
                </a:solidFill>
              </a:rPr>
              <a:t>SHEN ZHEN</a:t>
            </a:r>
          </a:p>
          <a:p>
            <a:pPr marL="342900" indent="-342900">
              <a:lnSpc>
                <a:spcPct val="150000"/>
              </a:lnSpc>
              <a:buFont typeface="+mj-lt"/>
              <a:buAutoNum type="arabicPeriod"/>
            </a:pPr>
            <a:r>
              <a:rPr lang="zh-CN" altLang="en-US" sz="1100" dirty="0" smtClean="0">
                <a:solidFill>
                  <a:schemeClr val="bg1"/>
                </a:solidFill>
              </a:rPr>
              <a:t>长沙 </a:t>
            </a:r>
            <a:r>
              <a:rPr lang="en-US" altLang="zh-CN" sz="1100" dirty="0" smtClean="0">
                <a:solidFill>
                  <a:schemeClr val="bg1"/>
                </a:solidFill>
              </a:rPr>
              <a:t>CHANG SHA</a:t>
            </a:r>
          </a:p>
          <a:p>
            <a:pPr marL="342900" indent="-342900">
              <a:lnSpc>
                <a:spcPct val="150000"/>
              </a:lnSpc>
              <a:buFont typeface="+mj-lt"/>
              <a:buAutoNum type="arabicPeriod"/>
            </a:pPr>
            <a:r>
              <a:rPr lang="zh-CN" altLang="en-US" sz="1100" dirty="0" smtClean="0">
                <a:solidFill>
                  <a:schemeClr val="bg1"/>
                </a:solidFill>
              </a:rPr>
              <a:t>杭州 </a:t>
            </a:r>
            <a:r>
              <a:rPr lang="en-US" altLang="zh-CN" sz="1100" dirty="0" smtClean="0">
                <a:solidFill>
                  <a:schemeClr val="bg1"/>
                </a:solidFill>
              </a:rPr>
              <a:t>HANG ZHOU</a:t>
            </a:r>
          </a:p>
          <a:p>
            <a:pPr marL="342900" indent="-342900">
              <a:lnSpc>
                <a:spcPct val="150000"/>
              </a:lnSpc>
              <a:buFont typeface="+mj-lt"/>
              <a:buAutoNum type="arabicPeriod"/>
            </a:pPr>
            <a:r>
              <a:rPr lang="zh-CN" altLang="en-US" sz="1100" dirty="0" smtClean="0">
                <a:solidFill>
                  <a:schemeClr val="bg1"/>
                </a:solidFill>
              </a:rPr>
              <a:t>南京 </a:t>
            </a:r>
            <a:r>
              <a:rPr lang="en-US" altLang="zh-CN" sz="1100" dirty="0" smtClean="0">
                <a:solidFill>
                  <a:schemeClr val="bg1"/>
                </a:solidFill>
              </a:rPr>
              <a:t>NAN JING</a:t>
            </a:r>
          </a:p>
          <a:p>
            <a:pPr marL="342900" indent="-342900">
              <a:lnSpc>
                <a:spcPct val="150000"/>
              </a:lnSpc>
              <a:buFont typeface="+mj-lt"/>
              <a:buAutoNum type="arabicPeriod"/>
            </a:pPr>
            <a:r>
              <a:rPr lang="zh-CN" altLang="en-US" sz="1100" dirty="0" smtClean="0">
                <a:solidFill>
                  <a:schemeClr val="bg1"/>
                </a:solidFill>
              </a:rPr>
              <a:t>苏州 </a:t>
            </a:r>
            <a:r>
              <a:rPr lang="en-US" altLang="zh-CN" sz="1100" dirty="0" smtClean="0">
                <a:solidFill>
                  <a:schemeClr val="bg1"/>
                </a:solidFill>
              </a:rPr>
              <a:t>SU ZHOU</a:t>
            </a:r>
          </a:p>
          <a:p>
            <a:pPr marL="342900" indent="-342900">
              <a:lnSpc>
                <a:spcPct val="150000"/>
              </a:lnSpc>
              <a:buFont typeface="+mj-lt"/>
              <a:buAutoNum type="arabicPeriod"/>
            </a:pPr>
            <a:r>
              <a:rPr lang="zh-CN" altLang="en-US" sz="1100" dirty="0" smtClean="0">
                <a:solidFill>
                  <a:schemeClr val="bg1"/>
                </a:solidFill>
              </a:rPr>
              <a:t>西安 </a:t>
            </a:r>
            <a:r>
              <a:rPr lang="en-US" altLang="zh-CN" sz="1100" dirty="0" smtClean="0">
                <a:solidFill>
                  <a:schemeClr val="bg1"/>
                </a:solidFill>
              </a:rPr>
              <a:t>XI AN</a:t>
            </a:r>
          </a:p>
          <a:p>
            <a:pPr marL="342900" indent="-342900">
              <a:lnSpc>
                <a:spcPct val="150000"/>
              </a:lnSpc>
              <a:buFont typeface="+mj-lt"/>
              <a:buAutoNum type="arabicPeriod"/>
            </a:pPr>
            <a:r>
              <a:rPr lang="zh-CN" altLang="en-US" sz="1100" dirty="0" smtClean="0">
                <a:solidFill>
                  <a:schemeClr val="bg1"/>
                </a:solidFill>
              </a:rPr>
              <a:t>上海 </a:t>
            </a:r>
            <a:r>
              <a:rPr lang="en-US" altLang="zh-CN" sz="1100" dirty="0" smtClean="0">
                <a:solidFill>
                  <a:schemeClr val="bg1"/>
                </a:solidFill>
              </a:rPr>
              <a:t>SHANG HAI</a:t>
            </a:r>
          </a:p>
          <a:p>
            <a:pPr marL="342900" indent="-342900">
              <a:lnSpc>
                <a:spcPct val="150000"/>
              </a:lnSpc>
              <a:buFont typeface="+mj-lt"/>
              <a:buAutoNum type="arabicPeriod"/>
            </a:pPr>
            <a:r>
              <a:rPr lang="zh-CN" altLang="en-US" sz="1100" dirty="0" smtClean="0">
                <a:solidFill>
                  <a:schemeClr val="bg1"/>
                </a:solidFill>
              </a:rPr>
              <a:t>厦门 </a:t>
            </a:r>
            <a:r>
              <a:rPr lang="en-US" altLang="zh-CN" sz="1100" dirty="0" smtClean="0">
                <a:solidFill>
                  <a:schemeClr val="bg1"/>
                </a:solidFill>
              </a:rPr>
              <a:t>XIA MEN</a:t>
            </a:r>
          </a:p>
          <a:p>
            <a:pPr marL="342900" indent="-342900">
              <a:lnSpc>
                <a:spcPct val="150000"/>
              </a:lnSpc>
              <a:buFont typeface="+mj-lt"/>
              <a:buAutoNum type="arabicPeriod"/>
            </a:pPr>
            <a:r>
              <a:rPr lang="zh-CN" altLang="en-US" sz="1100" dirty="0" smtClean="0">
                <a:solidFill>
                  <a:schemeClr val="bg1"/>
                </a:solidFill>
              </a:rPr>
              <a:t>南通 </a:t>
            </a:r>
            <a:r>
              <a:rPr lang="en-US" altLang="zh-CN" sz="1100" dirty="0" smtClean="0">
                <a:solidFill>
                  <a:schemeClr val="bg1"/>
                </a:solidFill>
              </a:rPr>
              <a:t>NAN TONG</a:t>
            </a:r>
          </a:p>
          <a:p>
            <a:pPr marL="342900" indent="-342900">
              <a:lnSpc>
                <a:spcPct val="150000"/>
              </a:lnSpc>
              <a:buFont typeface="+mj-lt"/>
              <a:buAutoNum type="arabicPeriod"/>
            </a:pPr>
            <a:r>
              <a:rPr lang="zh-CN" altLang="en-US" sz="1100" dirty="0" smtClean="0">
                <a:solidFill>
                  <a:schemeClr val="bg1"/>
                </a:solidFill>
              </a:rPr>
              <a:t>广州 </a:t>
            </a:r>
            <a:r>
              <a:rPr lang="en-US" altLang="zh-CN" sz="1100" dirty="0" smtClean="0">
                <a:solidFill>
                  <a:schemeClr val="bg1"/>
                </a:solidFill>
              </a:rPr>
              <a:t>GUANG ZHOU</a:t>
            </a:r>
          </a:p>
          <a:p>
            <a:pPr marL="342900" indent="-342900">
              <a:lnSpc>
                <a:spcPct val="150000"/>
              </a:lnSpc>
              <a:buFont typeface="+mj-lt"/>
              <a:buAutoNum type="arabicPeriod"/>
            </a:pPr>
            <a:r>
              <a:rPr lang="zh-CN" altLang="en-US" sz="1100" dirty="0" smtClean="0">
                <a:solidFill>
                  <a:schemeClr val="bg1"/>
                </a:solidFill>
              </a:rPr>
              <a:t>北京 </a:t>
            </a:r>
            <a:r>
              <a:rPr lang="en-US" altLang="zh-CN" sz="1100" dirty="0" smtClean="0">
                <a:solidFill>
                  <a:schemeClr val="bg1"/>
                </a:solidFill>
              </a:rPr>
              <a:t>BEI JING</a:t>
            </a:r>
          </a:p>
          <a:p>
            <a:pPr marL="342900" indent="-342900">
              <a:lnSpc>
                <a:spcPct val="150000"/>
              </a:lnSpc>
              <a:buFont typeface="+mj-lt"/>
              <a:buAutoNum type="arabicPeriod"/>
            </a:pPr>
            <a:r>
              <a:rPr lang="zh-CN" altLang="en-US" sz="1100" dirty="0" smtClean="0">
                <a:solidFill>
                  <a:schemeClr val="bg1"/>
                </a:solidFill>
              </a:rPr>
              <a:t>天津 </a:t>
            </a:r>
            <a:r>
              <a:rPr lang="en-US" altLang="zh-CN" sz="1100" dirty="0" smtClean="0">
                <a:solidFill>
                  <a:schemeClr val="bg1"/>
                </a:solidFill>
              </a:rPr>
              <a:t>TIAN JING</a:t>
            </a:r>
          </a:p>
          <a:p>
            <a:pPr marL="342900" indent="-342900">
              <a:lnSpc>
                <a:spcPct val="150000"/>
              </a:lnSpc>
              <a:buFont typeface="+mj-lt"/>
              <a:buAutoNum type="arabicPeriod"/>
            </a:pPr>
            <a:r>
              <a:rPr lang="zh-CN" altLang="en-US" sz="1100" dirty="0" smtClean="0">
                <a:solidFill>
                  <a:schemeClr val="bg1"/>
                </a:solidFill>
              </a:rPr>
              <a:t>济南 </a:t>
            </a:r>
            <a:r>
              <a:rPr lang="en-US" altLang="zh-CN" sz="1100" dirty="0" smtClean="0">
                <a:solidFill>
                  <a:schemeClr val="bg1"/>
                </a:solidFill>
              </a:rPr>
              <a:t>JI NAN</a:t>
            </a:r>
          </a:p>
          <a:p>
            <a:pPr marL="342900" indent="-342900">
              <a:lnSpc>
                <a:spcPct val="150000"/>
              </a:lnSpc>
              <a:buFont typeface="+mj-lt"/>
              <a:buAutoNum type="arabicPeriod"/>
            </a:pPr>
            <a:r>
              <a:rPr lang="zh-CN" altLang="en-US" sz="1100" dirty="0" smtClean="0">
                <a:solidFill>
                  <a:schemeClr val="bg1"/>
                </a:solidFill>
              </a:rPr>
              <a:t>郑州 </a:t>
            </a:r>
            <a:r>
              <a:rPr lang="en-US" altLang="zh-CN" sz="1100" dirty="0" smtClean="0">
                <a:solidFill>
                  <a:schemeClr val="bg1"/>
                </a:solidFill>
              </a:rPr>
              <a:t>ZHENG ZHOU</a:t>
            </a:r>
            <a:endParaRPr lang="en-US" altLang="zh-CN" sz="1100" dirty="0" smtClean="0">
              <a:solidFill>
                <a:schemeClr val="bg1"/>
              </a:solidFill>
            </a:endParaRPr>
          </a:p>
        </p:txBody>
      </p:sp>
      <p:grpSp>
        <p:nvGrpSpPr>
          <p:cNvPr id="8" name="组合 7"/>
          <p:cNvGrpSpPr/>
          <p:nvPr/>
        </p:nvGrpSpPr>
        <p:grpSpPr>
          <a:xfrm>
            <a:off x="6531296" y="1463457"/>
            <a:ext cx="1993106" cy="2607975"/>
            <a:chOff x="6531296" y="463332"/>
            <a:chExt cx="1993106" cy="2607975"/>
          </a:xfrm>
        </p:grpSpPr>
        <p:sp>
          <p:nvSpPr>
            <p:cNvPr id="7" name="圆角矩形 6"/>
            <p:cNvSpPr/>
            <p:nvPr/>
          </p:nvSpPr>
          <p:spPr>
            <a:xfrm>
              <a:off x="6531296" y="463332"/>
              <a:ext cx="1993106" cy="260797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731321" y="723901"/>
              <a:ext cx="1697901" cy="2092881"/>
            </a:xfrm>
            <a:prstGeom prst="rect">
              <a:avLst/>
            </a:prstGeom>
            <a:noFill/>
          </p:spPr>
          <p:txBody>
            <a:bodyPr wrap="none" rtlCol="0">
              <a:spAutoFit/>
            </a:bodyPr>
            <a:lstStyle/>
            <a:p>
              <a:r>
                <a:rPr lang="zh-CN" altLang="en-US" dirty="0" smtClean="0">
                  <a:solidFill>
                    <a:schemeClr val="bg1"/>
                  </a:solidFill>
                </a:rPr>
                <a:t>排序依据：</a:t>
              </a:r>
              <a:endParaRPr lang="en-US" altLang="zh-CN" dirty="0" smtClean="0">
                <a:solidFill>
                  <a:schemeClr val="bg1"/>
                </a:solidFill>
              </a:endParaRPr>
            </a:p>
            <a:p>
              <a:pPr marL="342900" indent="-342900">
                <a:buFont typeface="+mj-lt"/>
                <a:buAutoNum type="arabicPeriod"/>
              </a:pPr>
              <a:r>
                <a:rPr lang="zh-CN" altLang="en-US" dirty="0" smtClean="0">
                  <a:solidFill>
                    <a:schemeClr val="bg1"/>
                  </a:solidFill>
                </a:rPr>
                <a:t>经济发达程度</a:t>
              </a:r>
              <a:endParaRPr lang="en-US" altLang="zh-CN" dirty="0" smtClean="0">
                <a:solidFill>
                  <a:schemeClr val="bg1"/>
                </a:solidFill>
              </a:endParaRPr>
            </a:p>
            <a:p>
              <a:pPr marL="342900" indent="-342900">
                <a:buFont typeface="+mj-lt"/>
                <a:buAutoNum type="arabicPeriod"/>
              </a:pPr>
              <a:r>
                <a:rPr lang="zh-CN" altLang="en-US" dirty="0" smtClean="0">
                  <a:solidFill>
                    <a:schemeClr val="bg1"/>
                  </a:solidFill>
                </a:rPr>
                <a:t>高校聚集程度</a:t>
              </a:r>
              <a:endParaRPr lang="en-US" altLang="zh-CN" dirty="0" smtClean="0">
                <a:solidFill>
                  <a:schemeClr val="bg1"/>
                </a:solidFill>
              </a:endParaRPr>
            </a:p>
            <a:p>
              <a:pPr marL="342900" indent="-342900">
                <a:buFont typeface="+mj-lt"/>
                <a:buAutoNum type="arabicPeriod"/>
              </a:pPr>
              <a:r>
                <a:rPr lang="zh-CN" altLang="en-US" dirty="0" smtClean="0">
                  <a:solidFill>
                    <a:schemeClr val="bg1"/>
                  </a:solidFill>
                </a:rPr>
                <a:t>年轻人聚集程度</a:t>
              </a:r>
              <a:endParaRPr lang="en-US" altLang="zh-CN" dirty="0" smtClean="0">
                <a:solidFill>
                  <a:schemeClr val="bg1"/>
                </a:solidFill>
              </a:endParaRPr>
            </a:p>
            <a:p>
              <a:pPr marL="342900" indent="-342900">
                <a:buFont typeface="+mj-lt"/>
                <a:buAutoNum type="arabicPeriod"/>
              </a:pPr>
              <a:endParaRPr lang="en-US" altLang="zh-CN" dirty="0">
                <a:solidFill>
                  <a:schemeClr val="bg1"/>
                </a:solidFill>
              </a:endParaRPr>
            </a:p>
            <a:p>
              <a:r>
                <a:rPr lang="en-US" altLang="zh-CN" dirty="0" smtClean="0">
                  <a:solidFill>
                    <a:schemeClr val="bg1"/>
                  </a:solidFill>
                </a:rPr>
                <a:t>Sorted By:</a:t>
              </a:r>
            </a:p>
            <a:p>
              <a:pPr marL="342900" indent="-342900">
                <a:buFont typeface="+mj-lt"/>
                <a:buAutoNum type="arabicPeriod"/>
              </a:pPr>
              <a:r>
                <a:rPr lang="en-US" altLang="zh-CN" dirty="0" smtClean="0">
                  <a:solidFill>
                    <a:schemeClr val="bg1"/>
                  </a:solidFill>
                </a:rPr>
                <a:t>Economy</a:t>
              </a:r>
            </a:p>
            <a:p>
              <a:pPr marL="342900" indent="-342900">
                <a:buFont typeface="+mj-lt"/>
                <a:buAutoNum type="arabicPeriod"/>
              </a:pPr>
              <a:r>
                <a:rPr lang="en-US" altLang="zh-CN" dirty="0" smtClean="0">
                  <a:solidFill>
                    <a:schemeClr val="bg1"/>
                  </a:solidFill>
                </a:rPr>
                <a:t>Colleges</a:t>
              </a:r>
            </a:p>
            <a:p>
              <a:pPr marL="342900" indent="-342900">
                <a:buFont typeface="+mj-lt"/>
                <a:buAutoNum type="arabicPeriod"/>
              </a:pPr>
              <a:r>
                <a:rPr lang="en-US" altLang="zh-CN" dirty="0" smtClean="0">
                  <a:solidFill>
                    <a:schemeClr val="bg1"/>
                  </a:solidFill>
                </a:rPr>
                <a:t>Young People</a:t>
              </a:r>
            </a:p>
            <a:p>
              <a:endParaRPr lang="zh-CN" altLang="en-US" dirty="0" smtClean="0">
                <a:solidFill>
                  <a:schemeClr val="bg1"/>
                </a:solidFill>
              </a:endParaRPr>
            </a:p>
          </p:txBody>
        </p:sp>
      </p:grpSp>
    </p:spTree>
    <p:extLst>
      <p:ext uri="{BB962C8B-B14F-4D97-AF65-F5344CB8AC3E}">
        <p14:creationId xmlns:p14="http://schemas.microsoft.com/office/powerpoint/2010/main" val="192775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4782672" cy="1384995"/>
          </a:xfrm>
          <a:prstGeom prst="rect">
            <a:avLst/>
          </a:prstGeom>
          <a:noFill/>
        </p:spPr>
        <p:txBody>
          <a:bodyPr wrap="square">
            <a:spAutoFit/>
          </a:bodyPr>
          <a:lstStyle/>
          <a:p>
            <a:pPr>
              <a:lnSpc>
                <a:spcPct val="200000"/>
              </a:lnSpc>
            </a:pPr>
            <a:r>
              <a:rPr lang="zh-CN" altLang="en-US" sz="2400" dirty="0">
                <a:solidFill>
                  <a:schemeClr val="bg1"/>
                </a:solidFill>
              </a:rPr>
              <a:t>现存商业模式分析 </a:t>
            </a:r>
            <a:endParaRPr lang="en-US" altLang="zh-CN" sz="2400" dirty="0">
              <a:solidFill>
                <a:schemeClr val="bg1"/>
              </a:solidFill>
            </a:endParaRPr>
          </a:p>
          <a:p>
            <a:pPr>
              <a:lnSpc>
                <a:spcPct val="200000"/>
              </a:lnSpc>
            </a:pPr>
            <a:r>
              <a:rPr lang="en-US" altLang="zh-CN" sz="1800" dirty="0">
                <a:solidFill>
                  <a:schemeClr val="bg1"/>
                </a:solidFill>
              </a:rPr>
              <a:t> Existing Business Mode Analysis</a:t>
            </a:r>
          </a:p>
        </p:txBody>
      </p:sp>
    </p:spTree>
  </p:cSld>
  <p:clrMapOvr>
    <a:masterClrMapping/>
  </p:clrMapOvr>
  <p:transition spd="slow" advClick="0" advTm="450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a:spLocks noChangeArrowheads="1"/>
          </p:cNvSpPr>
          <p:nvPr/>
        </p:nvSpPr>
        <p:spPr bwMode="auto">
          <a:xfrm>
            <a:off x="383242" y="74938"/>
            <a:ext cx="8404410" cy="6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a:lnSpc>
                <a:spcPct val="200000"/>
              </a:lnSpc>
            </a:pPr>
            <a:r>
              <a:rPr lang="zh-CN" altLang="en-US" sz="2000" dirty="0">
                <a:solidFill>
                  <a:schemeClr val="bg1"/>
                </a:solidFill>
              </a:rPr>
              <a:t>现存商业模式分析 </a:t>
            </a:r>
            <a:r>
              <a:rPr lang="en-US" altLang="zh-CN" sz="2000" dirty="0">
                <a:solidFill>
                  <a:schemeClr val="bg1"/>
                </a:solidFill>
              </a:rPr>
              <a:t>\ Existing Business Mode Analysis</a:t>
            </a:r>
          </a:p>
        </p:txBody>
      </p:sp>
      <p:sp>
        <p:nvSpPr>
          <p:cNvPr id="3" name="Content Placeholder 2"/>
          <p:cNvSpPr txBox="1">
            <a:spLocks/>
          </p:cNvSpPr>
          <p:nvPr/>
        </p:nvSpPr>
        <p:spPr>
          <a:xfrm>
            <a:off x="898525" y="766763"/>
            <a:ext cx="7137400" cy="435888"/>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cs typeface="Arial" pitchFamily="34" charset="0"/>
              </a:rPr>
              <a:t>HADO </a:t>
            </a:r>
            <a:r>
              <a:rPr lang="zh-CN" altLang="en-US" sz="1200" dirty="0">
                <a:solidFill>
                  <a:schemeClr val="bg1"/>
                </a:solidFill>
                <a:cs typeface="Arial" pitchFamily="34" charset="0"/>
              </a:rPr>
              <a:t>是一项极具有市场增长潜力的游戏产品。</a:t>
            </a:r>
            <a:endParaRPr lang="en-US" altLang="zh-CN" sz="1200" dirty="0">
              <a:solidFill>
                <a:schemeClr val="bg1"/>
              </a:solidFill>
              <a:cs typeface="Arial" pitchFamily="34" charset="0"/>
            </a:endParaRPr>
          </a:p>
          <a:p>
            <a:pPr marL="0" indent="0" algn="ctr" defTabSz="1088232" fontAlgn="auto">
              <a:spcAft>
                <a:spcPts val="0"/>
              </a:spcAft>
              <a:buFont typeface="Arial" pitchFamily="34" charset="0"/>
              <a:buNone/>
              <a:defRPr/>
            </a:pPr>
            <a:r>
              <a:rPr lang="en-US" altLang="zh-CN" sz="900" dirty="0">
                <a:solidFill>
                  <a:schemeClr val="bg1"/>
                </a:solidFill>
                <a:cs typeface="Arial" pitchFamily="34" charset="0"/>
              </a:rPr>
              <a:t>HADO is a product which has extreme market growth potential.  </a:t>
            </a:r>
          </a:p>
        </p:txBody>
      </p:sp>
      <p:sp>
        <p:nvSpPr>
          <p:cNvPr id="25" name="文本框 24"/>
          <p:cNvSpPr txBox="1"/>
          <p:nvPr/>
        </p:nvSpPr>
        <p:spPr>
          <a:xfrm>
            <a:off x="5466001" y="1294643"/>
            <a:ext cx="3143861" cy="3577903"/>
          </a:xfrm>
          <a:prstGeom prst="rect">
            <a:avLst/>
          </a:prstGeom>
          <a:noFill/>
        </p:spPr>
        <p:txBody>
          <a:bodyPr vert="horz" wrap="square" rtlCol="0">
            <a:spAutoFit/>
          </a:bodyPr>
          <a:lstStyle/>
          <a:p>
            <a:r>
              <a:rPr lang="zh-CN" altLang="en-US" sz="1050" dirty="0">
                <a:solidFill>
                  <a:schemeClr val="bg1"/>
                </a:solidFill>
              </a:rPr>
              <a:t>      </a:t>
            </a:r>
            <a:r>
              <a:rPr lang="zh-CN" altLang="en-US" sz="900" dirty="0">
                <a:solidFill>
                  <a:schemeClr val="bg1"/>
                </a:solidFill>
              </a:rPr>
              <a:t>目前 </a:t>
            </a:r>
            <a:r>
              <a:rPr lang="en-US" altLang="zh-CN" sz="900" dirty="0">
                <a:solidFill>
                  <a:schemeClr val="bg1"/>
                </a:solidFill>
              </a:rPr>
              <a:t>HADO </a:t>
            </a:r>
            <a:r>
              <a:rPr lang="zh-CN" altLang="en-US" sz="900" dirty="0">
                <a:solidFill>
                  <a:schemeClr val="bg1"/>
                </a:solidFill>
              </a:rPr>
              <a:t>拥有优秀的游戏产品、业务开展模式，可以在</a:t>
            </a:r>
            <a:r>
              <a:rPr lang="en-US" altLang="zh-CN" sz="900" dirty="0">
                <a:solidFill>
                  <a:schemeClr val="bg1"/>
                </a:solidFill>
              </a:rPr>
              <a:t>VR</a:t>
            </a:r>
            <a:r>
              <a:rPr lang="zh-CN" altLang="en-US" sz="900" dirty="0">
                <a:solidFill>
                  <a:schemeClr val="bg1"/>
                </a:solidFill>
              </a:rPr>
              <a:t>竞技体育领域很好的起步。</a:t>
            </a:r>
            <a:endParaRPr lang="en-US" altLang="zh-CN" sz="900" dirty="0">
              <a:solidFill>
                <a:schemeClr val="bg1"/>
              </a:solidFill>
            </a:endParaRPr>
          </a:p>
          <a:p>
            <a:r>
              <a:rPr lang="en-US" altLang="zh-CN" sz="900" dirty="0">
                <a:solidFill>
                  <a:schemeClr val="bg1"/>
                </a:solidFill>
              </a:rPr>
              <a:t>      HADO </a:t>
            </a:r>
            <a:r>
              <a:rPr lang="zh-CN" altLang="en-US" sz="900" dirty="0">
                <a:solidFill>
                  <a:schemeClr val="bg1"/>
                </a:solidFill>
              </a:rPr>
              <a:t>在中国的用户量还没有达到一个生态量级别，因此在此时布局数据商业生态具备最佳的时机。</a:t>
            </a:r>
            <a:r>
              <a:rPr lang="en-US" altLang="zh-CN" sz="900" dirty="0">
                <a:solidFill>
                  <a:schemeClr val="bg1"/>
                </a:solidFill>
              </a:rPr>
              <a:t>HADO</a:t>
            </a:r>
            <a:r>
              <a:rPr lang="zh-CN" altLang="en-US" sz="900" dirty="0">
                <a:solidFill>
                  <a:schemeClr val="bg1"/>
                </a:solidFill>
              </a:rPr>
              <a:t>可以开发粉丝圈、会员生态、游戏社群等众多云生态，通过大数据分析挖掘潜在用户数量增长点，和潜在营收点。通过生态应用循环联动打造更好的用户更好的体验，激发更多自然的消费欲望。</a:t>
            </a:r>
            <a:endParaRPr lang="en-US" altLang="zh-CN" sz="900" dirty="0">
              <a:solidFill>
                <a:schemeClr val="bg1"/>
              </a:solidFill>
            </a:endParaRPr>
          </a:p>
          <a:p>
            <a:endParaRPr lang="en-US" altLang="zh-CN" sz="900" dirty="0">
              <a:solidFill>
                <a:schemeClr val="bg1"/>
              </a:solidFill>
            </a:endParaRPr>
          </a:p>
          <a:p>
            <a:r>
              <a:rPr lang="en-US" altLang="zh-CN" sz="900" dirty="0">
                <a:solidFill>
                  <a:schemeClr val="bg1"/>
                </a:solidFill>
              </a:rPr>
              <a:t>Currently, HADO owns a excellent games product, business extension mode, and can have a good start up in the area of VR competitive sport. </a:t>
            </a:r>
          </a:p>
          <a:p>
            <a:r>
              <a:rPr lang="en-US" altLang="zh-CN" sz="900" dirty="0">
                <a:solidFill>
                  <a:schemeClr val="bg1"/>
                </a:solidFill>
              </a:rPr>
              <a:t>The quantity of HADO users in China hasn’t reached a eco-system level quantity. Therefore it is a great chance to   layout a data-driven business eco-system. HADO could develop many cloud eco-system like fans communities</a:t>
            </a:r>
            <a:r>
              <a:rPr lang="zh-CN" altLang="en-US" sz="900" dirty="0">
                <a:solidFill>
                  <a:schemeClr val="bg1"/>
                </a:solidFill>
              </a:rPr>
              <a:t>、</a:t>
            </a:r>
            <a:r>
              <a:rPr lang="en-US" altLang="zh-CN" sz="900" dirty="0">
                <a:solidFill>
                  <a:schemeClr val="bg1"/>
                </a:solidFill>
              </a:rPr>
              <a:t>membership eco-system and games communities to touch and interact with users, in order to dig out the increment chance of potential users and potential revenue point. By cycling and interactions between eco-system and applications, HADO could build up better user experience and motivate more and more natural consumption desire.</a:t>
            </a:r>
          </a:p>
          <a:p>
            <a:endParaRPr lang="en-US" altLang="zh-CN" sz="900" dirty="0">
              <a:solidFill>
                <a:schemeClr val="bg1"/>
              </a:solidFill>
            </a:endParaRPr>
          </a:p>
        </p:txBody>
      </p:sp>
      <p:grpSp>
        <p:nvGrpSpPr>
          <p:cNvPr id="59" name="组合 58"/>
          <p:cNvGrpSpPr/>
          <p:nvPr/>
        </p:nvGrpSpPr>
        <p:grpSpPr>
          <a:xfrm>
            <a:off x="623450" y="1406827"/>
            <a:ext cx="4717537" cy="3329906"/>
            <a:chOff x="872834" y="1406827"/>
            <a:chExt cx="4717537" cy="3329906"/>
          </a:xfrm>
        </p:grpSpPr>
        <p:sp>
          <p:nvSpPr>
            <p:cNvPr id="4" name="同侧圆角矩形 3"/>
            <p:cNvSpPr/>
            <p:nvPr/>
          </p:nvSpPr>
          <p:spPr>
            <a:xfrm>
              <a:off x="931106" y="1411941"/>
              <a:ext cx="2359958" cy="1042147"/>
            </a:xfrm>
            <a:prstGeom prst="round2Same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10" name="右大括号 9"/>
            <p:cNvSpPr/>
            <p:nvPr/>
          </p:nvSpPr>
          <p:spPr>
            <a:xfrm>
              <a:off x="3313161" y="1444735"/>
              <a:ext cx="304800" cy="2536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0"/>
            <p:cNvSpPr/>
            <p:nvPr/>
          </p:nvSpPr>
          <p:spPr>
            <a:xfrm>
              <a:off x="4469178" y="1406827"/>
              <a:ext cx="1114203" cy="260219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grpSp>
          <p:nvGrpSpPr>
            <p:cNvPr id="58" name="组合 57"/>
            <p:cNvGrpSpPr/>
            <p:nvPr/>
          </p:nvGrpSpPr>
          <p:grpSpPr>
            <a:xfrm>
              <a:off x="931106" y="2971987"/>
              <a:ext cx="2432875" cy="1042147"/>
              <a:chOff x="931106" y="2971987"/>
              <a:chExt cx="2432875" cy="1042147"/>
            </a:xfrm>
          </p:grpSpPr>
          <p:sp>
            <p:nvSpPr>
              <p:cNvPr id="15" name="任意多边形 14"/>
              <p:cNvSpPr/>
              <p:nvPr/>
            </p:nvSpPr>
            <p:spPr>
              <a:xfrm rot="10800000">
                <a:off x="931106" y="2971987"/>
                <a:ext cx="2359958" cy="1042147"/>
              </a:xfrm>
              <a:custGeom>
                <a:avLst/>
                <a:gdLst>
                  <a:gd name="connsiteX0" fmla="*/ 2359958 w 2359958"/>
                  <a:gd name="connsiteY0" fmla="*/ 1042147 h 1042147"/>
                  <a:gd name="connsiteX1" fmla="*/ 0 w 2359958"/>
                  <a:gd name="connsiteY1" fmla="*/ 1042147 h 1042147"/>
                  <a:gd name="connsiteX2" fmla="*/ 0 w 2359958"/>
                  <a:gd name="connsiteY2" fmla="*/ 173695 h 1042147"/>
                  <a:gd name="connsiteX3" fmla="*/ 173695 w 2359958"/>
                  <a:gd name="connsiteY3" fmla="*/ 0 h 1042147"/>
                  <a:gd name="connsiteX4" fmla="*/ 2186263 w 2359958"/>
                  <a:gd name="connsiteY4" fmla="*/ 0 h 1042147"/>
                  <a:gd name="connsiteX5" fmla="*/ 2359958 w 2359958"/>
                  <a:gd name="connsiteY5" fmla="*/ 173695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9958" h="1042147">
                    <a:moveTo>
                      <a:pt x="2359958" y="1042147"/>
                    </a:moveTo>
                    <a:lnTo>
                      <a:pt x="0" y="1042147"/>
                    </a:lnTo>
                    <a:lnTo>
                      <a:pt x="0" y="173695"/>
                    </a:lnTo>
                    <a:cubicBezTo>
                      <a:pt x="0" y="77766"/>
                      <a:pt x="77766" y="0"/>
                      <a:pt x="173695" y="0"/>
                    </a:cubicBezTo>
                    <a:lnTo>
                      <a:pt x="2186263" y="0"/>
                    </a:lnTo>
                    <a:cubicBezTo>
                      <a:pt x="2282192" y="0"/>
                      <a:pt x="2359958" y="77766"/>
                      <a:pt x="2359958" y="173695"/>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974607" y="3192530"/>
                <a:ext cx="2389374" cy="430887"/>
              </a:xfrm>
              <a:prstGeom prst="rect">
                <a:avLst/>
              </a:prstGeom>
              <a:noFill/>
            </p:spPr>
            <p:txBody>
              <a:bodyPr wrap="square" rtlCol="0">
                <a:spAutoFit/>
              </a:bodyPr>
              <a:lstStyle/>
              <a:p>
                <a:pPr algn="ctr"/>
                <a:r>
                  <a:rPr lang="zh-CN" altLang="en-US" dirty="0">
                    <a:solidFill>
                      <a:schemeClr val="bg1"/>
                    </a:solidFill>
                  </a:rPr>
                  <a:t>智能大数据（技术、数据）</a:t>
                </a:r>
                <a:endParaRPr lang="en-US" altLang="zh-CN" dirty="0">
                  <a:solidFill>
                    <a:schemeClr val="bg1"/>
                  </a:solidFill>
                </a:endParaRPr>
              </a:p>
              <a:p>
                <a:pPr algn="ctr"/>
                <a:r>
                  <a:rPr lang="en-US" altLang="zh-CN" sz="900" dirty="0">
                    <a:solidFill>
                      <a:schemeClr val="bg1"/>
                    </a:solidFill>
                  </a:rPr>
                  <a:t>Smart Big Data(Tech\Data)</a:t>
                </a:r>
                <a:endParaRPr lang="zh-CN" altLang="en-US" sz="900" dirty="0">
                  <a:solidFill>
                    <a:schemeClr val="bg1"/>
                  </a:solidFill>
                </a:endParaRPr>
              </a:p>
            </p:txBody>
          </p:sp>
        </p:grpSp>
        <p:sp>
          <p:nvSpPr>
            <p:cNvPr id="19" name="五角星 18"/>
            <p:cNvSpPr/>
            <p:nvPr/>
          </p:nvSpPr>
          <p:spPr>
            <a:xfrm>
              <a:off x="872834" y="4502729"/>
              <a:ext cx="159328" cy="15932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89576" y="4441047"/>
              <a:ext cx="1221953" cy="276999"/>
            </a:xfrm>
            <a:prstGeom prst="rect">
              <a:avLst/>
            </a:prstGeom>
            <a:noFill/>
          </p:spPr>
          <p:txBody>
            <a:bodyPr wrap="square" rtlCol="0">
              <a:spAutoFit/>
            </a:bodyPr>
            <a:lstStyle/>
            <a:p>
              <a:r>
                <a:rPr lang="en-US" altLang="zh-CN" sz="1200" dirty="0">
                  <a:solidFill>
                    <a:schemeClr val="bg1"/>
                  </a:solidFill>
                </a:rPr>
                <a:t>HADO is Here</a:t>
              </a:r>
              <a:endParaRPr lang="zh-CN" altLang="en-US" sz="1200" dirty="0">
                <a:solidFill>
                  <a:schemeClr val="bg1"/>
                </a:solidFill>
              </a:endParaRPr>
            </a:p>
          </p:txBody>
        </p:sp>
        <p:sp>
          <p:nvSpPr>
            <p:cNvPr id="21" name="五角星 20"/>
            <p:cNvSpPr/>
            <p:nvPr/>
          </p:nvSpPr>
          <p:spPr>
            <a:xfrm>
              <a:off x="2031420" y="2073596"/>
              <a:ext cx="159328" cy="15932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2396980" y="4519021"/>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024826" y="3666923"/>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562902" y="4444345"/>
              <a:ext cx="1133644" cy="292388"/>
            </a:xfrm>
            <a:prstGeom prst="rect">
              <a:avLst/>
            </a:prstGeom>
            <a:noFill/>
          </p:spPr>
          <p:txBody>
            <a:bodyPr wrap="none" rtlCol="0">
              <a:spAutoFit/>
            </a:bodyPr>
            <a:lstStyle/>
            <a:p>
              <a:r>
                <a:rPr lang="en-US" altLang="zh-CN" dirty="0">
                  <a:solidFill>
                    <a:schemeClr val="bg1"/>
                  </a:solidFill>
                </a:rPr>
                <a:t>HADO lacks</a:t>
              </a:r>
              <a:endParaRPr lang="zh-CN" altLang="en-US" dirty="0">
                <a:solidFill>
                  <a:schemeClr val="bg1"/>
                </a:solidFill>
              </a:endParaRPr>
            </a:p>
          </p:txBody>
        </p:sp>
        <p:sp>
          <p:nvSpPr>
            <p:cNvPr id="5" name="文本框 4"/>
            <p:cNvSpPr txBox="1"/>
            <p:nvPr/>
          </p:nvSpPr>
          <p:spPr>
            <a:xfrm>
              <a:off x="1510134" y="1675215"/>
              <a:ext cx="1181734" cy="430887"/>
            </a:xfrm>
            <a:prstGeom prst="rect">
              <a:avLst/>
            </a:prstGeom>
            <a:noFill/>
          </p:spPr>
          <p:txBody>
            <a:bodyPr wrap="none" rtlCol="0">
              <a:spAutoFit/>
            </a:bodyPr>
            <a:lstStyle/>
            <a:p>
              <a:pPr algn="ctr"/>
              <a:r>
                <a:rPr lang="zh-CN" altLang="en-US" dirty="0">
                  <a:solidFill>
                    <a:schemeClr val="bg1"/>
                  </a:solidFill>
                </a:rPr>
                <a:t>产品、业务</a:t>
              </a:r>
              <a:endParaRPr lang="en-US" altLang="zh-CN" dirty="0">
                <a:solidFill>
                  <a:schemeClr val="bg1"/>
                </a:solidFill>
              </a:endParaRPr>
            </a:p>
            <a:p>
              <a:pPr algn="ctr"/>
              <a:r>
                <a:rPr lang="en-US" altLang="zh-CN" sz="900" dirty="0">
                  <a:solidFill>
                    <a:schemeClr val="bg1"/>
                  </a:solidFill>
                </a:rPr>
                <a:t>Products\Business</a:t>
              </a:r>
              <a:endParaRPr lang="zh-CN" altLang="en-US" sz="900" dirty="0">
                <a:solidFill>
                  <a:schemeClr val="bg1"/>
                </a:solidFill>
              </a:endParaRPr>
            </a:p>
          </p:txBody>
        </p:sp>
        <p:sp>
          <p:nvSpPr>
            <p:cNvPr id="51" name="左弧形箭头 50"/>
            <p:cNvSpPr/>
            <p:nvPr/>
          </p:nvSpPr>
          <p:spPr>
            <a:xfrm>
              <a:off x="1486252" y="2439634"/>
              <a:ext cx="228600" cy="615245"/>
            </a:xfrm>
            <a:prstGeom prst="curv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左弧形箭头 52"/>
            <p:cNvSpPr/>
            <p:nvPr/>
          </p:nvSpPr>
          <p:spPr>
            <a:xfrm rot="10800000">
              <a:off x="2530695" y="2398909"/>
              <a:ext cx="228600" cy="615245"/>
            </a:xfrm>
            <a:prstGeom prst="curv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p:cNvSpPr txBox="1"/>
            <p:nvPr/>
          </p:nvSpPr>
          <p:spPr>
            <a:xfrm>
              <a:off x="1301667" y="2497594"/>
              <a:ext cx="1612239" cy="430887"/>
            </a:xfrm>
            <a:prstGeom prst="rect">
              <a:avLst/>
            </a:prstGeom>
            <a:noFill/>
          </p:spPr>
          <p:txBody>
            <a:bodyPr wrap="square" rtlCol="0">
              <a:spAutoFit/>
            </a:bodyPr>
            <a:lstStyle/>
            <a:p>
              <a:pPr algn="ctr"/>
              <a:r>
                <a:rPr lang="zh-CN" altLang="en-US" dirty="0">
                  <a:solidFill>
                    <a:schemeClr val="bg1"/>
                  </a:solidFill>
                </a:rPr>
                <a:t>循环生态</a:t>
              </a:r>
              <a:endParaRPr lang="en-US" altLang="zh-CN" dirty="0">
                <a:solidFill>
                  <a:schemeClr val="bg1"/>
                </a:solidFill>
              </a:endParaRPr>
            </a:p>
            <a:p>
              <a:pPr algn="ctr"/>
              <a:r>
                <a:rPr lang="en-US" altLang="zh-CN" sz="900" dirty="0">
                  <a:solidFill>
                    <a:schemeClr val="bg1"/>
                  </a:solidFill>
                </a:rPr>
                <a:t>Cycling Eco-System</a:t>
              </a:r>
              <a:endParaRPr lang="zh-CN" altLang="en-US" sz="900" dirty="0">
                <a:solidFill>
                  <a:schemeClr val="bg1"/>
                </a:solidFill>
              </a:endParaRPr>
            </a:p>
          </p:txBody>
        </p:sp>
        <p:sp>
          <p:nvSpPr>
            <p:cNvPr id="55" name="虚尾箭头 54"/>
            <p:cNvSpPr/>
            <p:nvPr/>
          </p:nvSpPr>
          <p:spPr>
            <a:xfrm>
              <a:off x="3593039" y="2534862"/>
              <a:ext cx="848353" cy="356349"/>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3146947" y="2141564"/>
              <a:ext cx="1612239" cy="430887"/>
            </a:xfrm>
            <a:prstGeom prst="rect">
              <a:avLst/>
            </a:prstGeom>
            <a:noFill/>
          </p:spPr>
          <p:txBody>
            <a:bodyPr wrap="square" rtlCol="0">
              <a:spAutoFit/>
            </a:bodyPr>
            <a:lstStyle/>
            <a:p>
              <a:pPr algn="ctr"/>
              <a:r>
                <a:rPr lang="zh-CN" altLang="en-US" dirty="0">
                  <a:solidFill>
                    <a:schemeClr val="bg1"/>
                  </a:solidFill>
                </a:rPr>
                <a:t>驱动增长</a:t>
              </a:r>
              <a:endParaRPr lang="en-US" altLang="zh-CN" dirty="0">
                <a:solidFill>
                  <a:schemeClr val="bg1"/>
                </a:solidFill>
              </a:endParaRPr>
            </a:p>
            <a:p>
              <a:pPr algn="ctr"/>
              <a:r>
                <a:rPr lang="en-US" altLang="zh-CN" sz="900" dirty="0">
                  <a:solidFill>
                    <a:schemeClr val="bg1"/>
                  </a:solidFill>
                </a:rPr>
                <a:t>Drive Increment</a:t>
              </a:r>
              <a:endParaRPr lang="zh-CN" altLang="en-US" sz="900" dirty="0">
                <a:solidFill>
                  <a:schemeClr val="bg1"/>
                </a:solidFill>
              </a:endParaRPr>
            </a:p>
          </p:txBody>
        </p:sp>
        <p:sp>
          <p:nvSpPr>
            <p:cNvPr id="57" name="文本框 56"/>
            <p:cNvSpPr txBox="1"/>
            <p:nvPr/>
          </p:nvSpPr>
          <p:spPr>
            <a:xfrm>
              <a:off x="4464295" y="1672644"/>
              <a:ext cx="1126076" cy="2041585"/>
            </a:xfrm>
            <a:prstGeom prst="rect">
              <a:avLst/>
            </a:prstGeom>
            <a:noFill/>
          </p:spPr>
          <p:txBody>
            <a:bodyPr wrap="square" rtlCol="0">
              <a:spAutoFit/>
            </a:bodyPr>
            <a:lstStyle/>
            <a:p>
              <a:pPr algn="ctr">
                <a:lnSpc>
                  <a:spcPts val="1860"/>
                </a:lnSpc>
              </a:pPr>
              <a:r>
                <a:rPr lang="zh-CN" altLang="en-US" dirty="0">
                  <a:solidFill>
                    <a:schemeClr val="bg1"/>
                  </a:solidFill>
                </a:rPr>
                <a:t>目标 </a:t>
              </a:r>
              <a:endParaRPr lang="en-US" altLang="zh-CN" dirty="0">
                <a:solidFill>
                  <a:schemeClr val="bg1"/>
                </a:solidFill>
              </a:endParaRPr>
            </a:p>
            <a:p>
              <a:pPr algn="ctr">
                <a:lnSpc>
                  <a:spcPts val="1860"/>
                </a:lnSpc>
              </a:pPr>
              <a:r>
                <a:rPr lang="en-US" altLang="zh-CN" dirty="0">
                  <a:solidFill>
                    <a:schemeClr val="bg1"/>
                  </a:solidFill>
                </a:rPr>
                <a:t> </a:t>
              </a:r>
              <a:r>
                <a:rPr lang="en-US" altLang="zh-CN" sz="900" dirty="0">
                  <a:solidFill>
                    <a:schemeClr val="bg1"/>
                  </a:solidFill>
                </a:rPr>
                <a:t>Goals</a:t>
              </a:r>
              <a:endParaRPr lang="en-US" altLang="zh-CN" dirty="0">
                <a:solidFill>
                  <a:schemeClr val="bg1"/>
                </a:solidFill>
              </a:endParaRPr>
            </a:p>
            <a:p>
              <a:pPr marL="285750" indent="-285750">
                <a:lnSpc>
                  <a:spcPts val="1860"/>
                </a:lnSpc>
                <a:buFont typeface="Wingdings" panose="05000000000000000000" pitchFamily="2" charset="2"/>
                <a:buChar char="ü"/>
              </a:pPr>
              <a:r>
                <a:rPr lang="zh-CN" altLang="en-US" dirty="0">
                  <a:solidFill>
                    <a:schemeClr val="bg1"/>
                  </a:solidFill>
                </a:rPr>
                <a:t>知名度</a:t>
              </a:r>
              <a:r>
                <a:rPr lang="en-US" altLang="zh-CN" sz="900" dirty="0">
                  <a:solidFill>
                    <a:schemeClr val="bg1"/>
                  </a:solidFill>
                </a:rPr>
                <a:t>Popularity</a:t>
              </a:r>
              <a:endParaRPr lang="en-US" altLang="zh-CN" sz="1100" dirty="0">
                <a:solidFill>
                  <a:schemeClr val="bg1"/>
                </a:solidFill>
              </a:endParaRPr>
            </a:p>
            <a:p>
              <a:pPr marL="285750" indent="-285750">
                <a:lnSpc>
                  <a:spcPts val="1860"/>
                </a:lnSpc>
                <a:buFont typeface="Wingdings" panose="05000000000000000000" pitchFamily="2" charset="2"/>
                <a:buChar char="ü"/>
              </a:pPr>
              <a:r>
                <a:rPr lang="zh-CN" altLang="en-US" dirty="0">
                  <a:solidFill>
                    <a:schemeClr val="bg1"/>
                  </a:solidFill>
                </a:rPr>
                <a:t>活跃度</a:t>
              </a:r>
              <a:r>
                <a:rPr lang="en-US" altLang="zh-CN" sz="900" dirty="0">
                  <a:solidFill>
                    <a:schemeClr val="bg1"/>
                  </a:solidFill>
                </a:rPr>
                <a:t>Activation</a:t>
              </a:r>
              <a:endParaRPr lang="zh-CN" altLang="en-US" dirty="0">
                <a:solidFill>
                  <a:schemeClr val="bg1"/>
                </a:solidFill>
              </a:endParaRPr>
            </a:p>
            <a:p>
              <a:pPr marL="285750" indent="-285750">
                <a:lnSpc>
                  <a:spcPts val="1860"/>
                </a:lnSpc>
                <a:buFont typeface="Wingdings" panose="05000000000000000000" pitchFamily="2" charset="2"/>
                <a:buChar char="ü"/>
              </a:pPr>
              <a:r>
                <a:rPr lang="zh-CN" altLang="en-US" dirty="0">
                  <a:solidFill>
                    <a:schemeClr val="bg1"/>
                  </a:solidFill>
                </a:rPr>
                <a:t>营收点</a:t>
              </a:r>
              <a:r>
                <a:rPr lang="en-US" altLang="zh-CN" sz="900" dirty="0">
                  <a:solidFill>
                    <a:schemeClr val="bg1"/>
                  </a:solidFill>
                </a:rPr>
                <a:t>Revenue</a:t>
              </a:r>
              <a:endParaRPr lang="en-US" altLang="zh-CN" dirty="0">
                <a:solidFill>
                  <a:schemeClr val="bg1"/>
                </a:solidFill>
              </a:endParaRPr>
            </a:p>
          </p:txBody>
        </p:sp>
      </p:grpSp>
    </p:spTree>
    <p:extLst>
      <p:ext uri="{BB962C8B-B14F-4D97-AF65-F5344CB8AC3E}">
        <p14:creationId xmlns:p14="http://schemas.microsoft.com/office/powerpoint/2010/main" val="27837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a:spLocks noChangeArrowheads="1"/>
          </p:cNvSpPr>
          <p:nvPr/>
        </p:nvSpPr>
        <p:spPr bwMode="auto">
          <a:xfrm>
            <a:off x="268535" y="-51314"/>
            <a:ext cx="8404410" cy="61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a:lnSpc>
                <a:spcPct val="200000"/>
              </a:lnSpc>
            </a:pPr>
            <a:r>
              <a:rPr lang="zh-CN" altLang="en-US" sz="2000" dirty="0">
                <a:solidFill>
                  <a:schemeClr val="bg1"/>
                </a:solidFill>
              </a:rPr>
              <a:t>现存商业模式分析 </a:t>
            </a:r>
            <a:r>
              <a:rPr lang="en-US" altLang="zh-CN" sz="2000" dirty="0">
                <a:solidFill>
                  <a:schemeClr val="bg1"/>
                </a:solidFill>
              </a:rPr>
              <a:t>\ Existing Business Mode Analysis</a:t>
            </a:r>
          </a:p>
        </p:txBody>
      </p:sp>
      <p:grpSp>
        <p:nvGrpSpPr>
          <p:cNvPr id="88" name="组合 87"/>
          <p:cNvGrpSpPr/>
          <p:nvPr/>
        </p:nvGrpSpPr>
        <p:grpSpPr>
          <a:xfrm>
            <a:off x="786760" y="699654"/>
            <a:ext cx="7559243" cy="3048002"/>
            <a:chOff x="379412" y="699654"/>
            <a:chExt cx="7559243" cy="3048002"/>
          </a:xfrm>
        </p:grpSpPr>
        <p:sp>
          <p:nvSpPr>
            <p:cNvPr id="47" name="圆角矩形 46"/>
            <p:cNvSpPr/>
            <p:nvPr/>
          </p:nvSpPr>
          <p:spPr>
            <a:xfrm>
              <a:off x="531006" y="699654"/>
              <a:ext cx="7170123" cy="3048002"/>
            </a:xfrm>
            <a:prstGeom prst="roundRect">
              <a:avLst>
                <a:gd name="adj" fmla="val 7386"/>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9412" y="1931920"/>
              <a:ext cx="872820" cy="415498"/>
            </a:xfrm>
            <a:prstGeom prst="rect">
              <a:avLst/>
            </a:prstGeom>
            <a:noFill/>
          </p:spPr>
          <p:txBody>
            <a:bodyPr wrap="square" rtlCol="0">
              <a:spAutoFit/>
            </a:bodyPr>
            <a:lstStyle/>
            <a:p>
              <a:pPr algn="ctr"/>
              <a:r>
                <a:rPr lang="zh-CN" altLang="en-US" sz="1200" dirty="0">
                  <a:solidFill>
                    <a:schemeClr val="bg1"/>
                  </a:solidFill>
                </a:rPr>
                <a:t>业务</a:t>
              </a:r>
              <a:endParaRPr lang="en-US" altLang="zh-CN" sz="1200" dirty="0">
                <a:solidFill>
                  <a:schemeClr val="bg1"/>
                </a:solidFill>
              </a:endParaRPr>
            </a:p>
            <a:p>
              <a:pPr algn="ctr"/>
              <a:r>
                <a:rPr lang="en-US" altLang="zh-CN" sz="800" dirty="0">
                  <a:solidFill>
                    <a:schemeClr val="bg1"/>
                  </a:solidFill>
                </a:rPr>
                <a:t>Business</a:t>
              </a:r>
              <a:endParaRPr lang="zh-CN" altLang="en-US" sz="1200" dirty="0">
                <a:solidFill>
                  <a:schemeClr val="bg1"/>
                </a:solidFill>
              </a:endParaRPr>
            </a:p>
          </p:txBody>
        </p:sp>
        <p:sp>
          <p:nvSpPr>
            <p:cNvPr id="7" name="左大括号 6"/>
            <p:cNvSpPr/>
            <p:nvPr/>
          </p:nvSpPr>
          <p:spPr>
            <a:xfrm>
              <a:off x="1160964" y="1568023"/>
              <a:ext cx="91268" cy="1105705"/>
            </a:xfrm>
            <a:prstGeom prst="leftBrace">
              <a:avLst>
                <a:gd name="adj1" fmla="val 125701"/>
                <a:gd name="adj2" fmla="val 50475"/>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27" name="文本框 26"/>
            <p:cNvSpPr txBox="1"/>
            <p:nvPr/>
          </p:nvSpPr>
          <p:spPr>
            <a:xfrm>
              <a:off x="1255010" y="1451458"/>
              <a:ext cx="1061276" cy="415498"/>
            </a:xfrm>
            <a:prstGeom prst="rect">
              <a:avLst/>
            </a:prstGeom>
            <a:noFill/>
          </p:spPr>
          <p:txBody>
            <a:bodyPr wrap="square" rtlCol="0">
              <a:spAutoFit/>
            </a:bodyPr>
            <a:lstStyle/>
            <a:p>
              <a:pPr algn="ctr"/>
              <a:r>
                <a:rPr lang="zh-CN" altLang="en-US" sz="1200" dirty="0">
                  <a:solidFill>
                    <a:schemeClr val="bg1"/>
                  </a:solidFill>
                </a:rPr>
                <a:t>线上直播</a:t>
              </a:r>
              <a:endParaRPr lang="en-US" altLang="zh-CN" sz="1200" dirty="0">
                <a:solidFill>
                  <a:schemeClr val="bg1"/>
                </a:solidFill>
              </a:endParaRPr>
            </a:p>
            <a:p>
              <a:pPr algn="ctr"/>
              <a:r>
                <a:rPr lang="en-US" altLang="zh-CN" sz="800" dirty="0">
                  <a:solidFill>
                    <a:schemeClr val="bg1"/>
                  </a:solidFill>
                </a:rPr>
                <a:t>Online Live </a:t>
              </a:r>
              <a:endParaRPr lang="zh-CN" altLang="en-US" sz="800" dirty="0">
                <a:solidFill>
                  <a:schemeClr val="bg1"/>
                </a:solidFill>
              </a:endParaRPr>
            </a:p>
          </p:txBody>
        </p:sp>
        <p:sp>
          <p:nvSpPr>
            <p:cNvPr id="28" name="文本框 27"/>
            <p:cNvSpPr txBox="1"/>
            <p:nvPr/>
          </p:nvSpPr>
          <p:spPr>
            <a:xfrm>
              <a:off x="1064697" y="2452594"/>
              <a:ext cx="1441901" cy="415498"/>
            </a:xfrm>
            <a:prstGeom prst="rect">
              <a:avLst/>
            </a:prstGeom>
            <a:noFill/>
          </p:spPr>
          <p:txBody>
            <a:bodyPr wrap="square" rtlCol="0">
              <a:spAutoFit/>
            </a:bodyPr>
            <a:lstStyle/>
            <a:p>
              <a:pPr algn="ctr"/>
              <a:r>
                <a:rPr lang="zh-CN" altLang="en-US" sz="1200" dirty="0">
                  <a:solidFill>
                    <a:schemeClr val="bg1"/>
                  </a:solidFill>
                </a:rPr>
                <a:t>线下体验</a:t>
              </a:r>
              <a:endParaRPr lang="en-US" altLang="zh-CN" sz="1200" dirty="0">
                <a:solidFill>
                  <a:schemeClr val="bg1"/>
                </a:solidFill>
              </a:endParaRPr>
            </a:p>
            <a:p>
              <a:pPr algn="ctr"/>
              <a:r>
                <a:rPr lang="en-US" altLang="zh-CN" sz="800" dirty="0">
                  <a:solidFill>
                    <a:schemeClr val="bg1"/>
                  </a:solidFill>
                </a:rPr>
                <a:t>Offline Experience</a:t>
              </a:r>
              <a:endParaRPr lang="zh-CN" altLang="en-US" sz="800" dirty="0">
                <a:solidFill>
                  <a:schemeClr val="bg1"/>
                </a:solidFill>
              </a:endParaRPr>
            </a:p>
          </p:txBody>
        </p:sp>
        <p:sp>
          <p:nvSpPr>
            <p:cNvPr id="13" name="文本框 12"/>
            <p:cNvSpPr txBox="1"/>
            <p:nvPr/>
          </p:nvSpPr>
          <p:spPr>
            <a:xfrm>
              <a:off x="2280404" y="1114639"/>
              <a:ext cx="2061783" cy="120032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zh-CN" altLang="en-US" sz="1200" dirty="0">
                  <a:solidFill>
                    <a:schemeClr val="bg1"/>
                  </a:solidFill>
                </a:rPr>
                <a:t>接广告 </a:t>
              </a:r>
              <a:r>
                <a:rPr lang="en-US" altLang="zh-CN" sz="1200" dirty="0">
                  <a:solidFill>
                    <a:schemeClr val="bg1"/>
                  </a:solidFill>
                </a:rPr>
                <a:t>\ </a:t>
              </a:r>
              <a:r>
                <a:rPr lang="en-US" altLang="zh-CN" sz="800" dirty="0">
                  <a:solidFill>
                    <a:schemeClr val="bg1"/>
                  </a:solidFill>
                </a:rPr>
                <a:t>Ads</a:t>
              </a:r>
              <a:endParaRPr lang="en-US" altLang="zh-CN" sz="1200" dirty="0">
                <a:solidFill>
                  <a:schemeClr val="bg1"/>
                </a:solidFill>
              </a:endParaRPr>
            </a:p>
            <a:p>
              <a:pPr marL="285750" indent="-285750">
                <a:lnSpc>
                  <a:spcPct val="150000"/>
                </a:lnSpc>
                <a:buFont typeface="Wingdings" panose="05000000000000000000" pitchFamily="2" charset="2"/>
                <a:buChar char="p"/>
              </a:pPr>
              <a:r>
                <a:rPr lang="zh-CN" altLang="en-US" sz="1200" dirty="0">
                  <a:solidFill>
                    <a:schemeClr val="bg1"/>
                  </a:solidFill>
                </a:rPr>
                <a:t>贩卖周边 </a:t>
              </a:r>
              <a:r>
                <a:rPr lang="en-US" altLang="zh-CN" sz="1200" dirty="0">
                  <a:solidFill>
                    <a:schemeClr val="bg1"/>
                  </a:solidFill>
                </a:rPr>
                <a:t>\ </a:t>
              </a:r>
              <a:r>
                <a:rPr lang="en-US" altLang="zh-CN" sz="800" dirty="0">
                  <a:solidFill>
                    <a:schemeClr val="bg1"/>
                  </a:solidFill>
                </a:rPr>
                <a:t>Peripherals</a:t>
              </a:r>
            </a:p>
            <a:p>
              <a:pPr marL="285750" indent="-285750">
                <a:lnSpc>
                  <a:spcPct val="150000"/>
                </a:lnSpc>
                <a:buFont typeface="Wingdings" panose="05000000000000000000" pitchFamily="2" charset="2"/>
                <a:buChar char="p"/>
              </a:pPr>
              <a:r>
                <a:rPr lang="zh-CN" altLang="en-US" sz="1200" dirty="0">
                  <a:solidFill>
                    <a:schemeClr val="bg1"/>
                  </a:solidFill>
                </a:rPr>
                <a:t>门票 </a:t>
              </a:r>
              <a:r>
                <a:rPr lang="en-US" altLang="zh-CN" sz="1200" dirty="0">
                  <a:solidFill>
                    <a:schemeClr val="bg1"/>
                  </a:solidFill>
                </a:rPr>
                <a:t>\</a:t>
              </a:r>
              <a:r>
                <a:rPr lang="en-US" altLang="zh-CN" sz="800" dirty="0">
                  <a:solidFill>
                    <a:schemeClr val="bg1"/>
                  </a:solidFill>
                </a:rPr>
                <a:t>Tickets</a:t>
              </a:r>
              <a:endParaRPr lang="en-US" altLang="zh-CN" sz="1200" dirty="0">
                <a:solidFill>
                  <a:schemeClr val="bg1"/>
                </a:solidFill>
              </a:endParaRPr>
            </a:p>
            <a:p>
              <a:pPr marL="285750" indent="-285750">
                <a:lnSpc>
                  <a:spcPct val="150000"/>
                </a:lnSpc>
                <a:buFont typeface="Wingdings" panose="05000000000000000000" pitchFamily="2" charset="2"/>
                <a:buChar char="p"/>
              </a:pPr>
              <a:r>
                <a:rPr lang="zh-CN" altLang="en-US" sz="1200" dirty="0">
                  <a:solidFill>
                    <a:schemeClr val="bg1"/>
                  </a:solidFill>
                </a:rPr>
                <a:t>转播权 </a:t>
              </a:r>
              <a:r>
                <a:rPr lang="en-US" altLang="zh-CN" sz="1200" dirty="0">
                  <a:solidFill>
                    <a:schemeClr val="bg1"/>
                  </a:solidFill>
                </a:rPr>
                <a:t>\ </a:t>
              </a:r>
              <a:r>
                <a:rPr lang="en-US" altLang="zh-CN" sz="800" dirty="0">
                  <a:solidFill>
                    <a:schemeClr val="bg1"/>
                  </a:solidFill>
                </a:rPr>
                <a:t>broadcasting rights</a:t>
              </a:r>
              <a:endParaRPr lang="zh-CN" altLang="en-US" sz="800" dirty="0">
                <a:solidFill>
                  <a:schemeClr val="bg1"/>
                </a:solidFill>
              </a:endParaRPr>
            </a:p>
          </p:txBody>
        </p:sp>
        <p:sp>
          <p:nvSpPr>
            <p:cNvPr id="33" name="文本框 32"/>
            <p:cNvSpPr txBox="1"/>
            <p:nvPr/>
          </p:nvSpPr>
          <p:spPr>
            <a:xfrm>
              <a:off x="2275035" y="2384749"/>
              <a:ext cx="2092239" cy="646331"/>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zh-CN" altLang="en-US" sz="1200" dirty="0">
                  <a:solidFill>
                    <a:schemeClr val="bg1"/>
                  </a:solidFill>
                </a:rPr>
                <a:t>场馆赛事 </a:t>
              </a:r>
              <a:r>
                <a:rPr lang="en-US" altLang="zh-CN" sz="1200" dirty="0">
                  <a:solidFill>
                    <a:schemeClr val="bg1"/>
                  </a:solidFill>
                </a:rPr>
                <a:t>\ </a:t>
              </a:r>
              <a:r>
                <a:rPr lang="en-US" altLang="zh-CN" sz="800" dirty="0">
                  <a:solidFill>
                    <a:schemeClr val="bg1"/>
                  </a:solidFill>
                </a:rPr>
                <a:t>Venue Games</a:t>
              </a:r>
              <a:endParaRPr lang="en-US" altLang="zh-CN" sz="1200" dirty="0">
                <a:solidFill>
                  <a:schemeClr val="bg1"/>
                </a:solidFill>
              </a:endParaRPr>
            </a:p>
            <a:p>
              <a:pPr marL="285750" indent="-285750">
                <a:lnSpc>
                  <a:spcPct val="150000"/>
                </a:lnSpc>
                <a:buFont typeface="Wingdings" panose="05000000000000000000" pitchFamily="2" charset="2"/>
                <a:buChar char="p"/>
              </a:pPr>
              <a:r>
                <a:rPr lang="zh-CN" altLang="en-US" sz="1200" dirty="0">
                  <a:solidFill>
                    <a:schemeClr val="bg1"/>
                  </a:solidFill>
                </a:rPr>
                <a:t>门店体验 </a:t>
              </a:r>
              <a:r>
                <a:rPr lang="en-US" altLang="zh-CN" sz="1200" dirty="0">
                  <a:solidFill>
                    <a:schemeClr val="bg1"/>
                  </a:solidFill>
                </a:rPr>
                <a:t>\ </a:t>
              </a:r>
              <a:r>
                <a:rPr lang="en-US" altLang="zh-CN" sz="800" dirty="0">
                  <a:solidFill>
                    <a:schemeClr val="bg1"/>
                  </a:solidFill>
                </a:rPr>
                <a:t>Store Experience</a:t>
              </a:r>
              <a:endParaRPr lang="en-US" altLang="zh-CN" sz="1200" dirty="0">
                <a:solidFill>
                  <a:schemeClr val="bg1"/>
                </a:solidFill>
              </a:endParaRPr>
            </a:p>
          </p:txBody>
        </p:sp>
        <p:sp>
          <p:nvSpPr>
            <p:cNvPr id="36" name="文本框 35"/>
            <p:cNvSpPr txBox="1"/>
            <p:nvPr/>
          </p:nvSpPr>
          <p:spPr>
            <a:xfrm>
              <a:off x="5630617" y="1393037"/>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29" name="矩形 28"/>
            <p:cNvSpPr/>
            <p:nvPr/>
          </p:nvSpPr>
          <p:spPr>
            <a:xfrm>
              <a:off x="6436758" y="793046"/>
              <a:ext cx="907878" cy="363897"/>
            </a:xfrm>
            <a:prstGeom prst="rect">
              <a:avLst/>
            </a:prstGeom>
          </p:spPr>
          <p:txBody>
            <a:bodyPr wrap="square">
              <a:spAutoFit/>
            </a:bodyPr>
            <a:lstStyle/>
            <a:p>
              <a:pPr algn="ctr"/>
              <a:r>
                <a:rPr lang="zh-CN" altLang="en-US" dirty="0">
                  <a:solidFill>
                    <a:schemeClr val="bg1"/>
                  </a:solidFill>
                </a:rPr>
                <a:t>营收</a:t>
              </a:r>
              <a:endParaRPr lang="en-US" altLang="zh-CN" dirty="0">
                <a:solidFill>
                  <a:schemeClr val="bg1"/>
                </a:solidFill>
              </a:endParaRPr>
            </a:p>
            <a:p>
              <a:pPr algn="ctr"/>
              <a:r>
                <a:rPr lang="en-US" altLang="zh-CN" sz="900" dirty="0">
                  <a:solidFill>
                    <a:schemeClr val="bg1"/>
                  </a:solidFill>
                </a:rPr>
                <a:t>Revenue</a:t>
              </a:r>
              <a:endParaRPr lang="en-US" altLang="zh-CN" dirty="0">
                <a:solidFill>
                  <a:schemeClr val="bg1"/>
                </a:solidFill>
              </a:endParaRPr>
            </a:p>
          </p:txBody>
        </p:sp>
        <p:sp>
          <p:nvSpPr>
            <p:cNvPr id="41" name="矩形 40"/>
            <p:cNvSpPr/>
            <p:nvPr/>
          </p:nvSpPr>
          <p:spPr>
            <a:xfrm>
              <a:off x="5247255" y="809883"/>
              <a:ext cx="907878" cy="363897"/>
            </a:xfrm>
            <a:prstGeom prst="rect">
              <a:avLst/>
            </a:prstGeom>
          </p:spPr>
          <p:txBody>
            <a:bodyPr wrap="square">
              <a:spAutoFit/>
            </a:bodyPr>
            <a:lstStyle/>
            <a:p>
              <a:pPr algn="ctr"/>
              <a:r>
                <a:rPr lang="zh-CN" altLang="en-US" dirty="0">
                  <a:solidFill>
                    <a:schemeClr val="bg1"/>
                  </a:solidFill>
                </a:rPr>
                <a:t>活跃度</a:t>
              </a:r>
              <a:endParaRPr lang="en-US" altLang="zh-CN" dirty="0">
                <a:solidFill>
                  <a:schemeClr val="bg1"/>
                </a:solidFill>
              </a:endParaRPr>
            </a:p>
            <a:p>
              <a:pPr algn="ctr"/>
              <a:r>
                <a:rPr lang="en-US" altLang="zh-CN" sz="900" dirty="0">
                  <a:solidFill>
                    <a:schemeClr val="bg1"/>
                  </a:solidFill>
                </a:rPr>
                <a:t>Activation</a:t>
              </a:r>
              <a:endParaRPr lang="en-US" altLang="zh-CN" dirty="0">
                <a:solidFill>
                  <a:schemeClr val="bg1"/>
                </a:solidFill>
              </a:endParaRPr>
            </a:p>
          </p:txBody>
        </p:sp>
        <p:sp>
          <p:nvSpPr>
            <p:cNvPr id="42" name="矩形 41"/>
            <p:cNvSpPr/>
            <p:nvPr/>
          </p:nvSpPr>
          <p:spPr>
            <a:xfrm>
              <a:off x="4304014" y="812144"/>
              <a:ext cx="907878" cy="363897"/>
            </a:xfrm>
            <a:prstGeom prst="rect">
              <a:avLst/>
            </a:prstGeom>
          </p:spPr>
          <p:txBody>
            <a:bodyPr wrap="square">
              <a:spAutoFit/>
            </a:bodyPr>
            <a:lstStyle/>
            <a:p>
              <a:pPr algn="ctr"/>
              <a:r>
                <a:rPr lang="zh-CN" altLang="en-US" dirty="0">
                  <a:solidFill>
                    <a:schemeClr val="bg1"/>
                  </a:solidFill>
                </a:rPr>
                <a:t>知名度</a:t>
              </a:r>
              <a:endParaRPr lang="en-US" altLang="zh-CN" dirty="0">
                <a:solidFill>
                  <a:schemeClr val="bg1"/>
                </a:solidFill>
              </a:endParaRPr>
            </a:p>
            <a:p>
              <a:pPr algn="ctr"/>
              <a:r>
                <a:rPr lang="en-US" altLang="zh-CN" sz="900" dirty="0">
                  <a:solidFill>
                    <a:schemeClr val="bg1"/>
                  </a:solidFill>
                </a:rPr>
                <a:t>Popularity</a:t>
              </a:r>
              <a:endParaRPr lang="en-US" altLang="zh-CN" dirty="0">
                <a:solidFill>
                  <a:schemeClr val="bg1"/>
                </a:solidFill>
              </a:endParaRPr>
            </a:p>
          </p:txBody>
        </p:sp>
        <p:sp>
          <p:nvSpPr>
            <p:cNvPr id="43" name="文本框 42"/>
            <p:cNvSpPr txBox="1"/>
            <p:nvPr/>
          </p:nvSpPr>
          <p:spPr>
            <a:xfrm>
              <a:off x="6839843" y="1113815"/>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44" name="文本框 43"/>
            <p:cNvSpPr txBox="1"/>
            <p:nvPr/>
          </p:nvSpPr>
          <p:spPr>
            <a:xfrm>
              <a:off x="6839843" y="1360465"/>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45" name="文本框 44"/>
            <p:cNvSpPr txBox="1"/>
            <p:nvPr/>
          </p:nvSpPr>
          <p:spPr>
            <a:xfrm>
              <a:off x="6833586" y="1692098"/>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46" name="文本框 45"/>
            <p:cNvSpPr txBox="1"/>
            <p:nvPr/>
          </p:nvSpPr>
          <p:spPr>
            <a:xfrm>
              <a:off x="6839843" y="2001632"/>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cxnSp>
          <p:nvCxnSpPr>
            <p:cNvPr id="31" name="直接连接符 30"/>
            <p:cNvCxnSpPr/>
            <p:nvPr/>
          </p:nvCxnSpPr>
          <p:spPr>
            <a:xfrm>
              <a:off x="2367630" y="1449098"/>
              <a:ext cx="5164569" cy="12870"/>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367630" y="1729755"/>
              <a:ext cx="5164569" cy="0"/>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367630" y="2024526"/>
              <a:ext cx="5164569" cy="0"/>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367629" y="2733853"/>
              <a:ext cx="5164569" cy="0"/>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6856134" y="2392339"/>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65" name="文本框 64"/>
            <p:cNvSpPr txBox="1"/>
            <p:nvPr/>
          </p:nvSpPr>
          <p:spPr>
            <a:xfrm>
              <a:off x="4646452" y="2381268"/>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67" name="文本框 66"/>
            <p:cNvSpPr txBox="1"/>
            <p:nvPr/>
          </p:nvSpPr>
          <p:spPr>
            <a:xfrm>
              <a:off x="5637838" y="2710031"/>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68" name="文本框 67"/>
            <p:cNvSpPr txBox="1"/>
            <p:nvPr/>
          </p:nvSpPr>
          <p:spPr>
            <a:xfrm>
              <a:off x="6857333" y="2701243"/>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69" name="文本框 68"/>
            <p:cNvSpPr txBox="1"/>
            <p:nvPr/>
          </p:nvSpPr>
          <p:spPr>
            <a:xfrm>
              <a:off x="4646451" y="2020805"/>
              <a:ext cx="465040" cy="300649"/>
            </a:xfrm>
            <a:prstGeom prst="rect">
              <a:avLst/>
            </a:prstGeom>
            <a:noFill/>
          </p:spPr>
          <p:txBody>
            <a:bodyPr wrap="none" rtlCol="0">
              <a:spAutoFit/>
            </a:bodyPr>
            <a:lstStyle/>
            <a:p>
              <a:pPr marL="285750" indent="-285750" algn="ctr">
                <a:lnSpc>
                  <a:spcPct val="150000"/>
                </a:lnSpc>
                <a:buFont typeface="Wingdings" panose="05000000000000000000" pitchFamily="2" charset="2"/>
                <a:buChar char="ü"/>
              </a:pPr>
              <a:r>
                <a:rPr lang="en-US" altLang="zh-CN" dirty="0">
                  <a:solidFill>
                    <a:schemeClr val="bg1"/>
                  </a:solidFill>
                </a:rPr>
                <a:t> </a:t>
              </a:r>
              <a:endParaRPr lang="zh-CN" altLang="en-US" dirty="0">
                <a:solidFill>
                  <a:schemeClr val="bg1"/>
                </a:solidFill>
              </a:endParaRPr>
            </a:p>
          </p:txBody>
        </p:sp>
        <p:sp>
          <p:nvSpPr>
            <p:cNvPr id="50" name="梯形 49"/>
            <p:cNvSpPr/>
            <p:nvPr/>
          </p:nvSpPr>
          <p:spPr>
            <a:xfrm rot="5400000">
              <a:off x="5610143" y="1629359"/>
              <a:ext cx="697380" cy="3331344"/>
            </a:xfrm>
            <a:prstGeom prst="trapezoid">
              <a:avLst>
                <a:gd name="adj" fmla="val 38688"/>
              </a:avLst>
            </a:prstGeom>
            <a:solidFill>
              <a:srgbClr val="FF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095656" y="3109052"/>
              <a:ext cx="1842999" cy="363897"/>
            </a:xfrm>
            <a:prstGeom prst="rect">
              <a:avLst/>
            </a:prstGeom>
          </p:spPr>
          <p:txBody>
            <a:bodyPr wrap="square">
              <a:spAutoFit/>
            </a:bodyPr>
            <a:lstStyle/>
            <a:p>
              <a:pPr algn="ctr"/>
              <a:r>
                <a:rPr lang="zh-CN" altLang="en-US" dirty="0">
                  <a:solidFill>
                    <a:schemeClr val="bg1"/>
                  </a:solidFill>
                </a:rPr>
                <a:t>消费者</a:t>
              </a:r>
              <a:r>
                <a:rPr lang="en-US" altLang="zh-CN" dirty="0">
                  <a:solidFill>
                    <a:schemeClr val="bg1"/>
                  </a:solidFill>
                </a:rPr>
                <a:t>/</a:t>
              </a:r>
              <a:r>
                <a:rPr lang="zh-CN" altLang="en-US" dirty="0">
                  <a:solidFill>
                    <a:schemeClr val="bg1"/>
                  </a:solidFill>
                </a:rPr>
                <a:t>投资者</a:t>
              </a:r>
              <a:endParaRPr lang="en-US" altLang="zh-CN" sz="900" dirty="0">
                <a:solidFill>
                  <a:schemeClr val="bg1"/>
                </a:solidFill>
              </a:endParaRPr>
            </a:p>
            <a:p>
              <a:pPr algn="ctr"/>
              <a:r>
                <a:rPr lang="en-US" altLang="zh-CN" sz="900" dirty="0">
                  <a:solidFill>
                    <a:schemeClr val="bg1"/>
                  </a:solidFill>
                </a:rPr>
                <a:t>Consumption Desire</a:t>
              </a:r>
              <a:endParaRPr lang="en-US" altLang="zh-CN" dirty="0">
                <a:solidFill>
                  <a:schemeClr val="bg1"/>
                </a:solidFill>
              </a:endParaRPr>
            </a:p>
          </p:txBody>
        </p:sp>
        <p:sp>
          <p:nvSpPr>
            <p:cNvPr id="71" name="矩形 70"/>
            <p:cNvSpPr/>
            <p:nvPr/>
          </p:nvSpPr>
          <p:spPr>
            <a:xfrm>
              <a:off x="5217385" y="3105131"/>
              <a:ext cx="1118758" cy="363897"/>
            </a:xfrm>
            <a:prstGeom prst="rect">
              <a:avLst/>
            </a:prstGeom>
          </p:spPr>
          <p:txBody>
            <a:bodyPr wrap="square">
              <a:spAutoFit/>
            </a:bodyPr>
            <a:lstStyle/>
            <a:p>
              <a:pPr algn="ctr"/>
              <a:r>
                <a:rPr lang="zh-CN" altLang="en-US" dirty="0">
                  <a:solidFill>
                    <a:schemeClr val="bg1"/>
                  </a:solidFill>
                </a:rPr>
                <a:t>活跃用户数</a:t>
              </a:r>
              <a:endParaRPr lang="en-US" altLang="zh-CN" dirty="0">
                <a:solidFill>
                  <a:schemeClr val="bg1"/>
                </a:solidFill>
              </a:endParaRPr>
            </a:p>
            <a:p>
              <a:pPr algn="ctr"/>
              <a:r>
                <a:rPr lang="en-US" altLang="zh-CN" sz="900" dirty="0">
                  <a:solidFill>
                    <a:schemeClr val="bg1"/>
                  </a:solidFill>
                </a:rPr>
                <a:t>Activation Users</a:t>
              </a:r>
              <a:endParaRPr lang="en-US" altLang="zh-CN" dirty="0">
                <a:solidFill>
                  <a:schemeClr val="bg1"/>
                </a:solidFill>
              </a:endParaRPr>
            </a:p>
          </p:txBody>
        </p:sp>
        <p:sp>
          <p:nvSpPr>
            <p:cNvPr id="72" name="矩形 71"/>
            <p:cNvSpPr/>
            <p:nvPr/>
          </p:nvSpPr>
          <p:spPr>
            <a:xfrm>
              <a:off x="4191448" y="3105132"/>
              <a:ext cx="1014089" cy="363897"/>
            </a:xfrm>
            <a:prstGeom prst="rect">
              <a:avLst/>
            </a:prstGeom>
          </p:spPr>
          <p:txBody>
            <a:bodyPr wrap="square">
              <a:spAutoFit/>
            </a:bodyPr>
            <a:lstStyle/>
            <a:p>
              <a:pPr algn="ctr"/>
              <a:r>
                <a:rPr lang="zh-CN" altLang="en-US" dirty="0">
                  <a:solidFill>
                    <a:schemeClr val="bg1"/>
                  </a:solidFill>
                </a:rPr>
                <a:t>注册用户数</a:t>
              </a:r>
              <a:endParaRPr lang="en-US" altLang="zh-CN" dirty="0">
                <a:solidFill>
                  <a:schemeClr val="bg1"/>
                </a:solidFill>
              </a:endParaRPr>
            </a:p>
            <a:p>
              <a:pPr algn="ctr"/>
              <a:r>
                <a:rPr lang="en-US" altLang="zh-CN" sz="900" dirty="0">
                  <a:solidFill>
                    <a:schemeClr val="bg1"/>
                  </a:solidFill>
                </a:rPr>
                <a:t>Registry Users</a:t>
              </a:r>
              <a:endParaRPr lang="en-US" altLang="zh-CN" dirty="0">
                <a:solidFill>
                  <a:schemeClr val="bg1"/>
                </a:solidFill>
              </a:endParaRPr>
            </a:p>
          </p:txBody>
        </p:sp>
        <p:cxnSp>
          <p:nvCxnSpPr>
            <p:cNvPr id="73" name="直接连接符 72"/>
            <p:cNvCxnSpPr/>
            <p:nvPr/>
          </p:nvCxnSpPr>
          <p:spPr>
            <a:xfrm>
              <a:off x="5205537" y="746456"/>
              <a:ext cx="20487" cy="2966098"/>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4275954" y="746456"/>
              <a:ext cx="17208" cy="2966098"/>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271277" y="746456"/>
              <a:ext cx="20730" cy="3001200"/>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416852" y="3770753"/>
            <a:ext cx="8213125" cy="1200329"/>
          </a:xfrm>
          <a:prstGeom prst="rect">
            <a:avLst/>
          </a:prstGeom>
          <a:noFill/>
        </p:spPr>
        <p:txBody>
          <a:bodyPr wrap="square" rtlCol="0">
            <a:spAutoFit/>
          </a:bodyPr>
          <a:lstStyle/>
          <a:p>
            <a:r>
              <a:rPr lang="zh-CN" altLang="en-US" sz="900" dirty="0">
                <a:solidFill>
                  <a:schemeClr val="bg1"/>
                </a:solidFill>
              </a:rPr>
              <a:t>        通过上面对目前</a:t>
            </a:r>
            <a:r>
              <a:rPr lang="en-US" altLang="zh-CN" sz="900" dirty="0">
                <a:solidFill>
                  <a:schemeClr val="bg1"/>
                </a:solidFill>
              </a:rPr>
              <a:t>HADO</a:t>
            </a:r>
            <a:r>
              <a:rPr lang="zh-CN" altLang="en-US" sz="900" dirty="0">
                <a:solidFill>
                  <a:schemeClr val="bg1"/>
                </a:solidFill>
              </a:rPr>
              <a:t>商业模式的分析，可以知道薄弱点在知名度推广、活跃度的维护和提升方面，因为知名度</a:t>
            </a:r>
            <a:r>
              <a:rPr lang="en-US" altLang="zh-CN" sz="900" dirty="0">
                <a:solidFill>
                  <a:schemeClr val="bg1"/>
                </a:solidFill>
              </a:rPr>
              <a:t>-</a:t>
            </a:r>
            <a:r>
              <a:rPr lang="zh-CN" altLang="en-US" sz="900" dirty="0">
                <a:solidFill>
                  <a:schemeClr val="bg1"/>
                </a:solidFill>
              </a:rPr>
              <a:t>活跃度</a:t>
            </a:r>
            <a:r>
              <a:rPr lang="en-US" altLang="zh-CN" sz="900" dirty="0">
                <a:solidFill>
                  <a:schemeClr val="bg1"/>
                </a:solidFill>
              </a:rPr>
              <a:t>-</a:t>
            </a:r>
            <a:r>
              <a:rPr lang="zh-CN" altLang="en-US" sz="900" dirty="0">
                <a:solidFill>
                  <a:schemeClr val="bg1"/>
                </a:solidFill>
              </a:rPr>
              <a:t>营收是一个传统的商业模式管道，因此前两个环节的缺失，会导致营收的增长加速度不会呈现为一个爆炸性的态势。关键在于获取更高的注册用户数，提高用户（粉丝）对</a:t>
            </a:r>
            <a:r>
              <a:rPr lang="en-US" altLang="zh-CN" sz="900" dirty="0">
                <a:solidFill>
                  <a:schemeClr val="bg1"/>
                </a:solidFill>
              </a:rPr>
              <a:t>HADO</a:t>
            </a:r>
            <a:r>
              <a:rPr lang="zh-CN" altLang="en-US" sz="900" dirty="0">
                <a:solidFill>
                  <a:schemeClr val="bg1"/>
                </a:solidFill>
              </a:rPr>
              <a:t>生态的参与度，从而从消费端和投资端获得更高的营收增长。</a:t>
            </a:r>
            <a:endParaRPr lang="en-US" altLang="zh-CN" sz="900" dirty="0">
              <a:solidFill>
                <a:schemeClr val="bg1"/>
              </a:solidFill>
            </a:endParaRPr>
          </a:p>
          <a:p>
            <a:endParaRPr lang="en-US" altLang="zh-CN" sz="900" dirty="0">
              <a:solidFill>
                <a:schemeClr val="bg1"/>
              </a:solidFill>
            </a:endParaRPr>
          </a:p>
          <a:p>
            <a:r>
              <a:rPr lang="en-US" altLang="zh-CN" sz="900" dirty="0">
                <a:solidFill>
                  <a:schemeClr val="bg1"/>
                </a:solidFill>
              </a:rPr>
              <a:t>By the above analysis on current HADO business mode, we could know that there is weakness in promoting popularity and maintaining and enhance activation. Popularity – Activation – Revenue is a traditional business mode pipeline so that the lacks of the first parts causes that the  acceleration of revenue increment will not  have a boomed trend. The key to the problem is to acquire more registry users, enhance the interaction between users and HADO eco-system in order to gain higher revenue increment from both consumptions and investment.</a:t>
            </a:r>
          </a:p>
        </p:txBody>
      </p:sp>
    </p:spTree>
    <p:extLst>
      <p:ext uri="{BB962C8B-B14F-4D97-AF65-F5344CB8AC3E}">
        <p14:creationId xmlns:p14="http://schemas.microsoft.com/office/powerpoint/2010/main" val="21437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73213"/>
            <a:ext cx="5836227" cy="1384995"/>
          </a:xfrm>
          <a:prstGeom prst="rect">
            <a:avLst/>
          </a:prstGeom>
          <a:noFill/>
        </p:spPr>
        <p:txBody>
          <a:bodyPr wrap="square">
            <a:spAutoFit/>
          </a:bodyPr>
          <a:lstStyle/>
          <a:p>
            <a:pPr>
              <a:lnSpc>
                <a:spcPct val="200000"/>
              </a:lnSpc>
            </a:pPr>
            <a:r>
              <a:rPr lang="zh-CN" altLang="en-US" sz="2400" dirty="0">
                <a:solidFill>
                  <a:schemeClr val="bg1"/>
                </a:solidFill>
              </a:rPr>
              <a:t>潜在改善机遇 </a:t>
            </a:r>
            <a:endParaRPr lang="en-US" altLang="zh-CN" sz="2400" dirty="0">
              <a:solidFill>
                <a:schemeClr val="bg1"/>
              </a:solidFill>
            </a:endParaRPr>
          </a:p>
          <a:p>
            <a:pPr>
              <a:lnSpc>
                <a:spcPct val="200000"/>
              </a:lnSpc>
            </a:pPr>
            <a:r>
              <a:rPr lang="en-US" altLang="zh-CN" sz="1800" dirty="0">
                <a:solidFill>
                  <a:schemeClr val="bg1"/>
                </a:solidFill>
              </a:rPr>
              <a:t> Potential Enhancing Opportunities</a:t>
            </a:r>
          </a:p>
        </p:txBody>
      </p:sp>
    </p:spTree>
    <p:extLst>
      <p:ext uri="{BB962C8B-B14F-4D97-AF65-F5344CB8AC3E}">
        <p14:creationId xmlns:p14="http://schemas.microsoft.com/office/powerpoint/2010/main" val="952633202"/>
      </p:ext>
    </p:extLst>
  </p:cSld>
  <p:clrMapOvr>
    <a:masterClrMapping/>
  </p:clrMapOvr>
  <p:transition spd="slow" advClick="0" advTm="431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77406" y="184444"/>
            <a:ext cx="3905236" cy="292388"/>
          </a:xfrm>
          <a:prstGeom prst="rect">
            <a:avLst/>
          </a:prstGeom>
          <a:noFill/>
        </p:spPr>
        <p:txBody>
          <a:bodyPr wrap="none" rtlCol="0">
            <a:spAutoFit/>
          </a:bodyPr>
          <a:lstStyle/>
          <a:p>
            <a:r>
              <a:rPr lang="en-US" altLang="zh-CN" dirty="0">
                <a:solidFill>
                  <a:schemeClr val="bg1"/>
                </a:solidFill>
              </a:rPr>
              <a:t>HADO </a:t>
            </a:r>
            <a:r>
              <a:rPr lang="zh-CN" altLang="en-US" dirty="0">
                <a:solidFill>
                  <a:schemeClr val="bg1"/>
                </a:solidFill>
              </a:rPr>
              <a:t>商业生态圈 </a:t>
            </a:r>
            <a:r>
              <a:rPr lang="en-US" altLang="zh-CN" dirty="0">
                <a:solidFill>
                  <a:schemeClr val="bg1"/>
                </a:solidFill>
              </a:rPr>
              <a:t>/ HADO Business Eco-System</a:t>
            </a:r>
            <a:endParaRPr lang="zh-CN" altLang="en-US" dirty="0">
              <a:solidFill>
                <a:schemeClr val="bg1"/>
              </a:solidFill>
            </a:endParaRPr>
          </a:p>
        </p:txBody>
      </p:sp>
      <p:sp>
        <p:nvSpPr>
          <p:cNvPr id="6" name="圆角矩形 5"/>
          <p:cNvSpPr/>
          <p:nvPr/>
        </p:nvSpPr>
        <p:spPr>
          <a:xfrm>
            <a:off x="3458518" y="943061"/>
            <a:ext cx="1893671" cy="50338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引流获客</a:t>
            </a:r>
            <a:endParaRPr lang="en-US" altLang="zh-CN" dirty="0"/>
          </a:p>
          <a:p>
            <a:pPr algn="ctr"/>
            <a:r>
              <a:rPr lang="en-US" altLang="zh-CN" sz="900" dirty="0"/>
              <a:t>Drainage and customer acquisition</a:t>
            </a:r>
            <a:endParaRPr lang="zh-CN" altLang="en-US" sz="900" dirty="0"/>
          </a:p>
        </p:txBody>
      </p:sp>
      <p:sp>
        <p:nvSpPr>
          <p:cNvPr id="20" name="圆角矩形 19"/>
          <p:cNvSpPr/>
          <p:nvPr/>
        </p:nvSpPr>
        <p:spPr>
          <a:xfrm>
            <a:off x="6151492" y="940044"/>
            <a:ext cx="2078108" cy="503381"/>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进入</a:t>
            </a:r>
            <a:r>
              <a:rPr lang="en-US" altLang="zh-CN" sz="1400" dirty="0"/>
              <a:t>HADO</a:t>
            </a:r>
            <a:r>
              <a:rPr lang="zh-CN" altLang="en-US" sz="1400" dirty="0"/>
              <a:t>互动圈</a:t>
            </a:r>
            <a:endParaRPr lang="en-US" altLang="zh-CN" sz="1400" dirty="0"/>
          </a:p>
          <a:p>
            <a:pPr algn="ctr"/>
            <a:r>
              <a:rPr lang="en-US" altLang="zh-CN" sz="900" dirty="0"/>
              <a:t>HADO Community APP</a:t>
            </a:r>
          </a:p>
        </p:txBody>
      </p:sp>
      <p:cxnSp>
        <p:nvCxnSpPr>
          <p:cNvPr id="10" name="直接箭头连接符 9"/>
          <p:cNvCxnSpPr>
            <a:stCxn id="6" idx="3"/>
            <a:endCxn id="20" idx="1"/>
          </p:cNvCxnSpPr>
          <p:nvPr/>
        </p:nvCxnSpPr>
        <p:spPr>
          <a:xfrm flipV="1">
            <a:off x="5352189" y="1191735"/>
            <a:ext cx="799303" cy="3017"/>
          </a:xfrm>
          <a:prstGeom prst="straightConnector1">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3850597" y="562382"/>
            <a:ext cx="1118624" cy="30562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000" dirty="0">
                <a:solidFill>
                  <a:schemeClr val="bg1"/>
                </a:solidFill>
              </a:rPr>
              <a:t>阶段一</a:t>
            </a:r>
            <a:r>
              <a:rPr lang="en-US" altLang="zh-CN" sz="1000" dirty="0">
                <a:solidFill>
                  <a:schemeClr val="bg1"/>
                </a:solidFill>
              </a:rPr>
              <a:t>\Phase</a:t>
            </a:r>
            <a:r>
              <a:rPr lang="en-US" altLang="zh-CN" sz="1000" dirty="0">
                <a:solidFill>
                  <a:schemeClr val="tx1"/>
                </a:solidFill>
              </a:rPr>
              <a:t> </a:t>
            </a:r>
            <a:r>
              <a:rPr lang="en-US" altLang="zh-CN" sz="1000" dirty="0">
                <a:solidFill>
                  <a:schemeClr val="bg1"/>
                </a:solidFill>
              </a:rPr>
              <a:t>I</a:t>
            </a:r>
            <a:endParaRPr lang="zh-CN" altLang="en-US" sz="1000" dirty="0">
              <a:solidFill>
                <a:schemeClr val="bg1"/>
              </a:solidFill>
            </a:endParaRPr>
          </a:p>
        </p:txBody>
      </p:sp>
      <p:sp>
        <p:nvSpPr>
          <p:cNvPr id="28" name="圆角矩形 27"/>
          <p:cNvSpPr/>
          <p:nvPr/>
        </p:nvSpPr>
        <p:spPr>
          <a:xfrm>
            <a:off x="6597128" y="556728"/>
            <a:ext cx="1240047" cy="305624"/>
          </a:xfrm>
          <a:prstGeom prst="roundRect">
            <a:avLst/>
          </a:prstGeom>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lvl="0" algn="ctr"/>
            <a:r>
              <a:rPr lang="zh-CN" altLang="en-US" sz="1000" dirty="0">
                <a:solidFill>
                  <a:prstClr val="white"/>
                </a:solidFill>
              </a:rPr>
              <a:t>阶段二</a:t>
            </a:r>
            <a:r>
              <a:rPr lang="en-US" altLang="zh-CN" sz="1000" dirty="0">
                <a:solidFill>
                  <a:prstClr val="white"/>
                </a:solidFill>
              </a:rPr>
              <a:t>\Phase</a:t>
            </a:r>
            <a:r>
              <a:rPr lang="en-US" altLang="zh-CN" sz="1000" dirty="0">
                <a:solidFill>
                  <a:prstClr val="black"/>
                </a:solidFill>
              </a:rPr>
              <a:t> </a:t>
            </a:r>
            <a:r>
              <a:rPr lang="en-US" altLang="zh-CN" sz="1000" dirty="0">
                <a:solidFill>
                  <a:prstClr val="white"/>
                </a:solidFill>
              </a:rPr>
              <a:t>II</a:t>
            </a:r>
            <a:endParaRPr lang="zh-CN" altLang="en-US" sz="1000" dirty="0">
              <a:solidFill>
                <a:prstClr val="white"/>
              </a:solidFill>
            </a:endParaRPr>
          </a:p>
        </p:txBody>
      </p:sp>
      <p:sp>
        <p:nvSpPr>
          <p:cNvPr id="36" name="圆角矩形 35"/>
          <p:cNvSpPr/>
          <p:nvPr/>
        </p:nvSpPr>
        <p:spPr>
          <a:xfrm>
            <a:off x="3391162" y="1487720"/>
            <a:ext cx="2037495" cy="126498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7" name="圆角矩形 36"/>
          <p:cNvSpPr/>
          <p:nvPr/>
        </p:nvSpPr>
        <p:spPr>
          <a:xfrm>
            <a:off x="5809137" y="1487720"/>
            <a:ext cx="2729327" cy="3548544"/>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427025" y="1656622"/>
            <a:ext cx="2037494" cy="1123384"/>
          </a:xfrm>
          <a:prstGeom prst="rect">
            <a:avLst/>
          </a:prstGeom>
          <a:noFill/>
        </p:spPr>
        <p:txBody>
          <a:bodyPr wrap="square" rtlCol="0">
            <a:spAutoFit/>
          </a:bodyPr>
          <a:lstStyle/>
          <a:p>
            <a:pPr algn="ctr"/>
            <a:r>
              <a:rPr lang="zh-CN" altLang="en-US" sz="800" dirty="0">
                <a:solidFill>
                  <a:schemeClr val="bg1"/>
                </a:solidFill>
              </a:rPr>
              <a:t>通过</a:t>
            </a:r>
            <a:r>
              <a:rPr lang="en-US" altLang="zh-CN" sz="800" dirty="0">
                <a:solidFill>
                  <a:schemeClr val="bg1"/>
                </a:solidFill>
              </a:rPr>
              <a:t>HADO</a:t>
            </a:r>
            <a:r>
              <a:rPr lang="zh-CN" altLang="en-US" sz="800" dirty="0">
                <a:solidFill>
                  <a:schemeClr val="bg1"/>
                </a:solidFill>
              </a:rPr>
              <a:t>互动圈</a:t>
            </a:r>
            <a:r>
              <a:rPr lang="en-US" altLang="zh-CN" sz="800" dirty="0">
                <a:solidFill>
                  <a:schemeClr val="bg1"/>
                </a:solidFill>
              </a:rPr>
              <a:t>APP</a:t>
            </a:r>
            <a:r>
              <a:rPr lang="zh-CN" altLang="en-US" sz="800" dirty="0">
                <a:solidFill>
                  <a:schemeClr val="bg1"/>
                </a:solidFill>
              </a:rPr>
              <a:t>进行唯一官方通道直播。其他转播渠道都增加引流链接到</a:t>
            </a:r>
            <a:r>
              <a:rPr lang="en-US" altLang="zh-CN" sz="800" dirty="0" smtClean="0">
                <a:solidFill>
                  <a:schemeClr val="bg1"/>
                </a:solidFill>
              </a:rPr>
              <a:t>HADO</a:t>
            </a:r>
            <a:r>
              <a:rPr lang="zh-CN" altLang="en-US" sz="800" dirty="0">
                <a:solidFill>
                  <a:schemeClr val="bg1"/>
                </a:solidFill>
              </a:rPr>
              <a:t>互动</a:t>
            </a:r>
            <a:r>
              <a:rPr lang="zh-CN" altLang="en-US" sz="800" dirty="0" smtClean="0">
                <a:solidFill>
                  <a:schemeClr val="bg1"/>
                </a:solidFill>
              </a:rPr>
              <a:t>圈</a:t>
            </a:r>
            <a:r>
              <a:rPr lang="en-US" altLang="zh-CN" sz="800" dirty="0" smtClean="0">
                <a:solidFill>
                  <a:schemeClr val="bg1"/>
                </a:solidFill>
              </a:rPr>
              <a:t>APP</a:t>
            </a:r>
            <a:r>
              <a:rPr lang="zh-CN" altLang="en-US" sz="800" dirty="0" smtClean="0">
                <a:solidFill>
                  <a:schemeClr val="bg1"/>
                </a:solidFill>
              </a:rPr>
              <a:t>，</a:t>
            </a:r>
            <a:r>
              <a:rPr lang="zh-CN" altLang="en-US" sz="800" dirty="0">
                <a:solidFill>
                  <a:schemeClr val="bg1"/>
                </a:solidFill>
              </a:rPr>
              <a:t>促成用户注册。</a:t>
            </a:r>
            <a:endParaRPr lang="en-US" altLang="zh-CN" sz="800" dirty="0">
              <a:solidFill>
                <a:schemeClr val="bg1"/>
              </a:solidFill>
            </a:endParaRPr>
          </a:p>
          <a:p>
            <a:endParaRPr lang="en-US" altLang="zh-CN" sz="800" dirty="0">
              <a:solidFill>
                <a:schemeClr val="bg1"/>
              </a:solidFill>
            </a:endParaRPr>
          </a:p>
          <a:p>
            <a:r>
              <a:rPr lang="en-US" altLang="zh-CN" sz="700" dirty="0">
                <a:solidFill>
                  <a:schemeClr val="bg1"/>
                </a:solidFill>
              </a:rPr>
              <a:t>Broadcast through HADO Community App as a  only Official Channel. Increase links linked to the APP above in other</a:t>
            </a:r>
            <a:r>
              <a:rPr lang="zh-CN" altLang="en-US" sz="700" dirty="0">
                <a:solidFill>
                  <a:schemeClr val="bg1"/>
                </a:solidFill>
              </a:rPr>
              <a:t> </a:t>
            </a:r>
            <a:r>
              <a:rPr lang="en-US" altLang="zh-CN" sz="700" dirty="0">
                <a:solidFill>
                  <a:schemeClr val="bg1"/>
                </a:solidFill>
              </a:rPr>
              <a:t>rebroadcast channels and promote registries.</a:t>
            </a:r>
          </a:p>
        </p:txBody>
      </p:sp>
      <p:sp>
        <p:nvSpPr>
          <p:cNvPr id="16" name="文本框 15"/>
          <p:cNvSpPr txBox="1"/>
          <p:nvPr/>
        </p:nvSpPr>
        <p:spPr>
          <a:xfrm>
            <a:off x="5680020" y="1443425"/>
            <a:ext cx="3059288" cy="230832"/>
          </a:xfrm>
          <a:prstGeom prst="rect">
            <a:avLst/>
          </a:prstGeom>
          <a:noFill/>
        </p:spPr>
        <p:txBody>
          <a:bodyPr wrap="square" rtlCol="0">
            <a:spAutoFit/>
          </a:bodyPr>
          <a:lstStyle/>
          <a:p>
            <a:pPr algn="ctr"/>
            <a:r>
              <a:rPr lang="en-US" altLang="zh-CN" sz="900" dirty="0">
                <a:solidFill>
                  <a:schemeClr val="bg1"/>
                </a:solidFill>
              </a:rPr>
              <a:t>HADO </a:t>
            </a:r>
            <a:r>
              <a:rPr lang="zh-CN" altLang="en-US" sz="900" dirty="0">
                <a:solidFill>
                  <a:schemeClr val="bg1"/>
                </a:solidFill>
              </a:rPr>
              <a:t>互动圈三大功能 </a:t>
            </a:r>
            <a:r>
              <a:rPr lang="en-US" altLang="zh-CN" sz="900" dirty="0">
                <a:solidFill>
                  <a:schemeClr val="bg1"/>
                </a:solidFill>
              </a:rPr>
              <a:t>\ 3 Functions</a:t>
            </a:r>
            <a:endParaRPr lang="zh-CN" altLang="en-US" sz="900" dirty="0">
              <a:solidFill>
                <a:schemeClr val="bg1"/>
              </a:solidFill>
            </a:endParaRPr>
          </a:p>
        </p:txBody>
      </p:sp>
      <p:sp>
        <p:nvSpPr>
          <p:cNvPr id="12" name="文本框 11"/>
          <p:cNvSpPr txBox="1"/>
          <p:nvPr/>
        </p:nvSpPr>
        <p:spPr>
          <a:xfrm>
            <a:off x="300563" y="2695821"/>
            <a:ext cx="1156086" cy="430887"/>
          </a:xfrm>
          <a:prstGeom prst="rect">
            <a:avLst/>
          </a:prstGeom>
          <a:noFill/>
        </p:spPr>
        <p:txBody>
          <a:bodyPr wrap="none" rtlCol="0">
            <a:spAutoFit/>
          </a:bodyPr>
          <a:lstStyle/>
          <a:p>
            <a:pPr algn="ctr"/>
            <a:r>
              <a:rPr lang="zh-CN" altLang="en-US" dirty="0">
                <a:solidFill>
                  <a:schemeClr val="bg1"/>
                </a:solidFill>
              </a:rPr>
              <a:t>目标客户</a:t>
            </a:r>
            <a:endParaRPr lang="en-US" altLang="zh-CN" dirty="0">
              <a:solidFill>
                <a:schemeClr val="bg1"/>
              </a:solidFill>
            </a:endParaRPr>
          </a:p>
          <a:p>
            <a:pPr algn="ctr"/>
            <a:r>
              <a:rPr lang="en-US" altLang="zh-CN" sz="900" dirty="0">
                <a:solidFill>
                  <a:schemeClr val="bg1"/>
                </a:solidFill>
              </a:rPr>
              <a:t>Target Customers</a:t>
            </a:r>
          </a:p>
        </p:txBody>
      </p:sp>
      <p:sp>
        <p:nvSpPr>
          <p:cNvPr id="26" name="左大括号 25"/>
          <p:cNvSpPr/>
          <p:nvPr/>
        </p:nvSpPr>
        <p:spPr>
          <a:xfrm>
            <a:off x="1456649" y="1995055"/>
            <a:ext cx="189369" cy="1905000"/>
          </a:xfrm>
          <a:prstGeom prst="leftBrace">
            <a:avLst>
              <a:gd name="adj1" fmla="val 125701"/>
              <a:gd name="adj2" fmla="val 50475"/>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5" name="圆角矩形 14"/>
          <p:cNvSpPr/>
          <p:nvPr/>
        </p:nvSpPr>
        <p:spPr>
          <a:xfrm>
            <a:off x="1735729" y="1627934"/>
            <a:ext cx="1040374" cy="66863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直播粉丝</a:t>
            </a:r>
            <a:endParaRPr lang="en-US" altLang="zh-CN" dirty="0"/>
          </a:p>
          <a:p>
            <a:pPr algn="ctr"/>
            <a:r>
              <a:rPr lang="en-US" altLang="zh-CN" sz="1000" dirty="0"/>
              <a:t>Live Fans</a:t>
            </a:r>
            <a:endParaRPr lang="zh-CN" altLang="en-US" sz="1000" dirty="0"/>
          </a:p>
        </p:txBody>
      </p:sp>
      <p:sp>
        <p:nvSpPr>
          <p:cNvPr id="29" name="圆角矩形 28"/>
          <p:cNvSpPr/>
          <p:nvPr/>
        </p:nvSpPr>
        <p:spPr>
          <a:xfrm>
            <a:off x="1719982" y="3004271"/>
            <a:ext cx="1040374" cy="1849723"/>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9" name="矩形 18"/>
          <p:cNvSpPr/>
          <p:nvPr/>
        </p:nvSpPr>
        <p:spPr>
          <a:xfrm>
            <a:off x="1677512" y="3157901"/>
            <a:ext cx="1156808" cy="415498"/>
          </a:xfrm>
          <a:prstGeom prst="rect">
            <a:avLst/>
          </a:prstGeom>
        </p:spPr>
        <p:txBody>
          <a:bodyPr wrap="square">
            <a:spAutoFit/>
          </a:bodyPr>
          <a:lstStyle/>
          <a:p>
            <a:pPr algn="ctr"/>
            <a:r>
              <a:rPr lang="zh-CN" altLang="en-US" sz="1200" dirty="0">
                <a:solidFill>
                  <a:schemeClr val="bg1"/>
                </a:solidFill>
              </a:rPr>
              <a:t>中小学生</a:t>
            </a:r>
            <a:endParaRPr lang="en-US" altLang="zh-CN" sz="900" dirty="0">
              <a:solidFill>
                <a:schemeClr val="bg1"/>
              </a:solidFill>
            </a:endParaRPr>
          </a:p>
          <a:p>
            <a:pPr algn="ctr"/>
            <a:r>
              <a:rPr lang="en-US" altLang="zh-CN" sz="900" dirty="0">
                <a:solidFill>
                  <a:schemeClr val="bg1"/>
                </a:solidFill>
              </a:rPr>
              <a:t>School Student</a:t>
            </a:r>
            <a:endParaRPr lang="zh-CN" altLang="en-US" sz="900" dirty="0">
              <a:solidFill>
                <a:schemeClr val="bg1"/>
              </a:solidFill>
            </a:endParaRPr>
          </a:p>
        </p:txBody>
      </p:sp>
      <p:sp>
        <p:nvSpPr>
          <p:cNvPr id="31" name="矩形 30"/>
          <p:cNvSpPr/>
          <p:nvPr/>
        </p:nvSpPr>
        <p:spPr>
          <a:xfrm>
            <a:off x="1604270" y="3779477"/>
            <a:ext cx="1263424" cy="430887"/>
          </a:xfrm>
          <a:prstGeom prst="rect">
            <a:avLst/>
          </a:prstGeom>
        </p:spPr>
        <p:txBody>
          <a:bodyPr wrap="square">
            <a:spAutoFit/>
          </a:bodyPr>
          <a:lstStyle/>
          <a:p>
            <a:pPr algn="ctr"/>
            <a:r>
              <a:rPr lang="zh-CN" altLang="en-US" dirty="0">
                <a:solidFill>
                  <a:schemeClr val="bg1"/>
                </a:solidFill>
              </a:rPr>
              <a:t>大学生</a:t>
            </a:r>
            <a:endParaRPr lang="en-US" altLang="zh-CN" dirty="0">
              <a:solidFill>
                <a:schemeClr val="bg1"/>
              </a:solidFill>
            </a:endParaRPr>
          </a:p>
          <a:p>
            <a:pPr algn="ctr"/>
            <a:r>
              <a:rPr lang="en-US" altLang="zh-CN" sz="900" dirty="0">
                <a:solidFill>
                  <a:schemeClr val="bg1"/>
                </a:solidFill>
              </a:rPr>
              <a:t>College Student</a:t>
            </a:r>
            <a:endParaRPr lang="zh-CN" altLang="en-US" sz="900" dirty="0">
              <a:solidFill>
                <a:schemeClr val="bg1"/>
              </a:solidFill>
            </a:endParaRPr>
          </a:p>
        </p:txBody>
      </p:sp>
      <p:sp>
        <p:nvSpPr>
          <p:cNvPr id="32" name="矩形 31"/>
          <p:cNvSpPr/>
          <p:nvPr/>
        </p:nvSpPr>
        <p:spPr>
          <a:xfrm>
            <a:off x="1604270" y="4394074"/>
            <a:ext cx="1263424" cy="430887"/>
          </a:xfrm>
          <a:prstGeom prst="rect">
            <a:avLst/>
          </a:prstGeom>
        </p:spPr>
        <p:txBody>
          <a:bodyPr wrap="square">
            <a:spAutoFit/>
          </a:bodyPr>
          <a:lstStyle/>
          <a:p>
            <a:pPr algn="ctr"/>
            <a:r>
              <a:rPr lang="zh-CN" altLang="en-US" dirty="0">
                <a:solidFill>
                  <a:schemeClr val="bg1"/>
                </a:solidFill>
              </a:rPr>
              <a:t>都市白领</a:t>
            </a:r>
            <a:endParaRPr lang="en-US" altLang="zh-CN" dirty="0">
              <a:solidFill>
                <a:schemeClr val="bg1"/>
              </a:solidFill>
            </a:endParaRPr>
          </a:p>
          <a:p>
            <a:pPr algn="ctr"/>
            <a:r>
              <a:rPr lang="en-US" altLang="zh-CN" sz="900" dirty="0">
                <a:solidFill>
                  <a:schemeClr val="bg1"/>
                </a:solidFill>
              </a:rPr>
              <a:t>Urban Youth</a:t>
            </a:r>
          </a:p>
        </p:txBody>
      </p:sp>
      <p:sp>
        <p:nvSpPr>
          <p:cNvPr id="39" name="圆角矩形 38"/>
          <p:cNvSpPr/>
          <p:nvPr/>
        </p:nvSpPr>
        <p:spPr>
          <a:xfrm>
            <a:off x="3382052" y="2783052"/>
            <a:ext cx="2046605" cy="2253212"/>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40" name="文本框 39"/>
          <p:cNvSpPr txBox="1"/>
          <p:nvPr/>
        </p:nvSpPr>
        <p:spPr>
          <a:xfrm>
            <a:off x="3391163" y="2809568"/>
            <a:ext cx="2037494" cy="230832"/>
          </a:xfrm>
          <a:prstGeom prst="rect">
            <a:avLst/>
          </a:prstGeom>
          <a:noFill/>
        </p:spPr>
        <p:txBody>
          <a:bodyPr wrap="square" rtlCol="0">
            <a:spAutoFit/>
          </a:bodyPr>
          <a:lstStyle/>
          <a:p>
            <a:pPr algn="ctr"/>
            <a:r>
              <a:rPr lang="zh-CN" altLang="en-US" sz="900" dirty="0">
                <a:solidFill>
                  <a:srgbClr val="FF0000"/>
                </a:solidFill>
              </a:rPr>
              <a:t>线下</a:t>
            </a:r>
            <a:r>
              <a:rPr lang="en-US" altLang="zh-CN" sz="900" dirty="0">
                <a:solidFill>
                  <a:srgbClr val="FF0000"/>
                </a:solidFill>
              </a:rPr>
              <a:t>\Offline</a:t>
            </a:r>
          </a:p>
        </p:txBody>
      </p:sp>
      <p:sp>
        <p:nvSpPr>
          <p:cNvPr id="41" name="文本框 40"/>
          <p:cNvSpPr txBox="1"/>
          <p:nvPr/>
        </p:nvSpPr>
        <p:spPr>
          <a:xfrm>
            <a:off x="3411278" y="2952609"/>
            <a:ext cx="2037494" cy="553998"/>
          </a:xfrm>
          <a:prstGeom prst="rect">
            <a:avLst/>
          </a:prstGeom>
          <a:noFill/>
        </p:spPr>
        <p:txBody>
          <a:bodyPr wrap="square" rtlCol="0">
            <a:spAutoFit/>
          </a:bodyPr>
          <a:lstStyle/>
          <a:p>
            <a:r>
              <a:rPr lang="zh-CN" altLang="en-US" sz="800" dirty="0">
                <a:solidFill>
                  <a:schemeClr val="bg1"/>
                </a:solidFill>
              </a:rPr>
              <a:t>         入校宣传体验</a:t>
            </a:r>
            <a:r>
              <a:rPr lang="en-US" altLang="zh-CN" sz="800" dirty="0">
                <a:solidFill>
                  <a:schemeClr val="bg1"/>
                </a:solidFill>
              </a:rPr>
              <a:t>VR</a:t>
            </a:r>
            <a:r>
              <a:rPr lang="zh-CN" altLang="en-US" sz="800" dirty="0">
                <a:solidFill>
                  <a:schemeClr val="bg1"/>
                </a:solidFill>
              </a:rPr>
              <a:t>产品，邀约家长注册</a:t>
            </a:r>
            <a:r>
              <a:rPr lang="en-US" altLang="zh-CN" sz="800" dirty="0">
                <a:solidFill>
                  <a:schemeClr val="bg1"/>
                </a:solidFill>
              </a:rPr>
              <a:t>APP</a:t>
            </a:r>
            <a:r>
              <a:rPr lang="zh-CN" altLang="en-US" sz="800" dirty="0">
                <a:solidFill>
                  <a:schemeClr val="bg1"/>
                </a:solidFill>
              </a:rPr>
              <a:t>体验。</a:t>
            </a:r>
            <a:endParaRPr lang="en-US" altLang="zh-CN" sz="800" dirty="0">
              <a:solidFill>
                <a:schemeClr val="bg1"/>
              </a:solidFill>
            </a:endParaRPr>
          </a:p>
          <a:p>
            <a:r>
              <a:rPr lang="en-US" altLang="zh-CN" sz="700" dirty="0">
                <a:solidFill>
                  <a:schemeClr val="bg1"/>
                </a:solidFill>
              </a:rPr>
              <a:t>Promote and experience VR  games in School, invite parents to register app.</a:t>
            </a:r>
            <a:endParaRPr lang="en-US" altLang="zh-CN" sz="800" dirty="0">
              <a:solidFill>
                <a:schemeClr val="bg1"/>
              </a:solidFill>
            </a:endParaRPr>
          </a:p>
        </p:txBody>
      </p:sp>
      <p:sp>
        <p:nvSpPr>
          <p:cNvPr id="42" name="文本框 41"/>
          <p:cNvSpPr txBox="1"/>
          <p:nvPr/>
        </p:nvSpPr>
        <p:spPr>
          <a:xfrm>
            <a:off x="3420388" y="3485867"/>
            <a:ext cx="2037494" cy="677108"/>
          </a:xfrm>
          <a:prstGeom prst="rect">
            <a:avLst/>
          </a:prstGeom>
          <a:noFill/>
        </p:spPr>
        <p:txBody>
          <a:bodyPr wrap="square" rtlCol="0">
            <a:spAutoFit/>
          </a:bodyPr>
          <a:lstStyle/>
          <a:p>
            <a:r>
              <a:rPr lang="zh-CN" altLang="en-US" sz="800" dirty="0">
                <a:solidFill>
                  <a:schemeClr val="bg1"/>
                </a:solidFill>
              </a:rPr>
              <a:t>         入校邀约场馆和社团，宣传体验</a:t>
            </a:r>
            <a:r>
              <a:rPr lang="en-US" altLang="zh-CN" sz="800" dirty="0">
                <a:solidFill>
                  <a:schemeClr val="bg1"/>
                </a:solidFill>
              </a:rPr>
              <a:t>VR</a:t>
            </a:r>
            <a:r>
              <a:rPr lang="zh-CN" altLang="en-US" sz="800" dirty="0">
                <a:solidFill>
                  <a:schemeClr val="bg1"/>
                </a:solidFill>
              </a:rPr>
              <a:t>产品，邀约大学生注册</a:t>
            </a:r>
            <a:r>
              <a:rPr lang="en-US" altLang="zh-CN" sz="800" dirty="0">
                <a:solidFill>
                  <a:schemeClr val="bg1"/>
                </a:solidFill>
              </a:rPr>
              <a:t>APP</a:t>
            </a:r>
            <a:r>
              <a:rPr lang="zh-CN" altLang="en-US" sz="800" dirty="0">
                <a:solidFill>
                  <a:schemeClr val="bg1"/>
                </a:solidFill>
              </a:rPr>
              <a:t>体验。</a:t>
            </a:r>
            <a:endParaRPr lang="en-US" altLang="zh-CN" sz="800" dirty="0">
              <a:solidFill>
                <a:schemeClr val="bg1"/>
              </a:solidFill>
            </a:endParaRPr>
          </a:p>
          <a:p>
            <a:r>
              <a:rPr lang="en-US" altLang="zh-CN" sz="700" dirty="0">
                <a:solidFill>
                  <a:schemeClr val="bg1"/>
                </a:solidFill>
              </a:rPr>
              <a:t>Book venues, invite college associations, promote and experience VR  games  in colleges, invite students to register app.</a:t>
            </a:r>
            <a:endParaRPr lang="en-US" altLang="zh-CN" sz="800" dirty="0">
              <a:solidFill>
                <a:schemeClr val="bg1"/>
              </a:solidFill>
            </a:endParaRPr>
          </a:p>
        </p:txBody>
      </p:sp>
      <p:sp>
        <p:nvSpPr>
          <p:cNvPr id="43" name="文本框 42"/>
          <p:cNvSpPr txBox="1"/>
          <p:nvPr/>
        </p:nvSpPr>
        <p:spPr>
          <a:xfrm>
            <a:off x="3411278" y="4164410"/>
            <a:ext cx="2075830" cy="892552"/>
          </a:xfrm>
          <a:prstGeom prst="rect">
            <a:avLst/>
          </a:prstGeom>
          <a:noFill/>
        </p:spPr>
        <p:txBody>
          <a:bodyPr wrap="square" rtlCol="0">
            <a:spAutoFit/>
          </a:bodyPr>
          <a:lstStyle/>
          <a:p>
            <a:r>
              <a:rPr lang="zh-CN" altLang="en-US" sz="800" dirty="0">
                <a:solidFill>
                  <a:schemeClr val="bg1"/>
                </a:solidFill>
              </a:rPr>
              <a:t>         </a:t>
            </a:r>
            <a:r>
              <a:rPr lang="en-US" altLang="zh-CN" sz="800" dirty="0" err="1">
                <a:solidFill>
                  <a:schemeClr val="bg1"/>
                </a:solidFill>
              </a:rPr>
              <a:t>Wework</a:t>
            </a:r>
            <a:r>
              <a:rPr lang="zh-CN" altLang="en-US" sz="800" dirty="0">
                <a:solidFill>
                  <a:schemeClr val="bg1"/>
                </a:solidFill>
              </a:rPr>
              <a:t>、</a:t>
            </a:r>
            <a:r>
              <a:rPr lang="en-US" altLang="zh-CN" sz="800" dirty="0">
                <a:solidFill>
                  <a:schemeClr val="bg1"/>
                </a:solidFill>
              </a:rPr>
              <a:t>Kr Space </a:t>
            </a:r>
            <a:r>
              <a:rPr lang="zh-CN" altLang="en-US" sz="800" dirty="0">
                <a:solidFill>
                  <a:schemeClr val="bg1"/>
                </a:solidFill>
              </a:rPr>
              <a:t>等办公区宣传体验</a:t>
            </a:r>
            <a:r>
              <a:rPr lang="en-US" altLang="zh-CN" sz="800" dirty="0">
                <a:solidFill>
                  <a:schemeClr val="bg1"/>
                </a:solidFill>
              </a:rPr>
              <a:t>VR</a:t>
            </a:r>
            <a:r>
              <a:rPr lang="zh-CN" altLang="en-US" sz="800" dirty="0">
                <a:solidFill>
                  <a:schemeClr val="bg1"/>
                </a:solidFill>
              </a:rPr>
              <a:t>产品，宣传单</a:t>
            </a:r>
            <a:r>
              <a:rPr lang="en-US" altLang="zh-CN" sz="800" dirty="0">
                <a:solidFill>
                  <a:schemeClr val="bg1"/>
                </a:solidFill>
              </a:rPr>
              <a:t>QR Code</a:t>
            </a:r>
            <a:r>
              <a:rPr lang="zh-CN" altLang="en-US" sz="800" dirty="0">
                <a:solidFill>
                  <a:schemeClr val="bg1"/>
                </a:solidFill>
              </a:rPr>
              <a:t>邀约公司团建体验，邀约白领注册</a:t>
            </a:r>
            <a:r>
              <a:rPr lang="en-US" altLang="zh-CN" sz="800" dirty="0">
                <a:solidFill>
                  <a:schemeClr val="bg1"/>
                </a:solidFill>
              </a:rPr>
              <a:t>APP</a:t>
            </a:r>
            <a:r>
              <a:rPr lang="zh-CN" altLang="en-US" sz="800" dirty="0">
                <a:solidFill>
                  <a:schemeClr val="bg1"/>
                </a:solidFill>
              </a:rPr>
              <a:t>体验。</a:t>
            </a:r>
            <a:endParaRPr lang="en-US" altLang="zh-CN" sz="800" dirty="0">
              <a:solidFill>
                <a:schemeClr val="bg1"/>
              </a:solidFill>
            </a:endParaRPr>
          </a:p>
          <a:p>
            <a:r>
              <a:rPr lang="en-US" altLang="zh-CN" sz="700" dirty="0">
                <a:solidFill>
                  <a:schemeClr val="bg1"/>
                </a:solidFill>
              </a:rPr>
              <a:t>Promote and experience VR  games  in sharing offices like </a:t>
            </a:r>
            <a:r>
              <a:rPr lang="en-US" altLang="zh-CN" sz="700" dirty="0" err="1">
                <a:solidFill>
                  <a:schemeClr val="bg1"/>
                </a:solidFill>
              </a:rPr>
              <a:t>Wework</a:t>
            </a:r>
            <a:r>
              <a:rPr lang="en-US" altLang="zh-CN" sz="700" dirty="0">
                <a:solidFill>
                  <a:schemeClr val="bg1"/>
                </a:solidFill>
              </a:rPr>
              <a:t> and Kr Space , invite company to team build in offline store and invite Urban Youth to register app.</a:t>
            </a:r>
            <a:endParaRPr lang="en-US" altLang="zh-CN" sz="800" dirty="0">
              <a:solidFill>
                <a:schemeClr val="bg1"/>
              </a:solidFill>
            </a:endParaRPr>
          </a:p>
        </p:txBody>
      </p:sp>
      <p:sp>
        <p:nvSpPr>
          <p:cNvPr id="44" name="文本框 43"/>
          <p:cNvSpPr txBox="1"/>
          <p:nvPr/>
        </p:nvSpPr>
        <p:spPr>
          <a:xfrm>
            <a:off x="5962270" y="1592693"/>
            <a:ext cx="2509761" cy="1077218"/>
          </a:xfrm>
          <a:prstGeom prst="rect">
            <a:avLst/>
          </a:prstGeom>
          <a:noFill/>
        </p:spPr>
        <p:txBody>
          <a:bodyPr wrap="square" rtlCol="0">
            <a:spAutoFit/>
          </a:bodyPr>
          <a:lstStyle/>
          <a:p>
            <a:pPr algn="ctr"/>
            <a:r>
              <a:rPr lang="zh-CN" altLang="en-US" sz="900" dirty="0">
                <a:solidFill>
                  <a:srgbClr val="FF0000"/>
                </a:solidFill>
              </a:rPr>
              <a:t>看直播</a:t>
            </a:r>
            <a:r>
              <a:rPr lang="en-US" altLang="zh-CN" sz="900" dirty="0">
                <a:solidFill>
                  <a:srgbClr val="FF0000"/>
                </a:solidFill>
              </a:rPr>
              <a:t>/Watch Live</a:t>
            </a:r>
          </a:p>
          <a:p>
            <a:pPr marL="171450" indent="-171450">
              <a:buFont typeface="Arial" panose="020B0604020202020204" pitchFamily="34" charset="0"/>
              <a:buChar char="•"/>
            </a:pPr>
            <a:r>
              <a:rPr lang="zh-CN" altLang="en-US" sz="800" dirty="0">
                <a:solidFill>
                  <a:schemeClr val="bg1"/>
                </a:solidFill>
              </a:rPr>
              <a:t>看全球各大赛事</a:t>
            </a:r>
            <a:r>
              <a:rPr lang="en-US" altLang="zh-CN" sz="800" dirty="0">
                <a:solidFill>
                  <a:schemeClr val="bg1"/>
                </a:solidFill>
              </a:rPr>
              <a:t>                                              </a:t>
            </a:r>
            <a:r>
              <a:rPr lang="en-US" altLang="zh-CN" sz="700" dirty="0">
                <a:solidFill>
                  <a:schemeClr val="bg1"/>
                </a:solidFill>
              </a:rPr>
              <a:t>Watch Global Games Live</a:t>
            </a:r>
          </a:p>
          <a:p>
            <a:pPr marL="171450" indent="-171450">
              <a:buFont typeface="Arial" panose="020B0604020202020204" pitchFamily="34" charset="0"/>
              <a:buChar char="•"/>
            </a:pPr>
            <a:r>
              <a:rPr lang="zh-CN" altLang="en-US" sz="800" dirty="0">
                <a:solidFill>
                  <a:schemeClr val="bg1"/>
                </a:solidFill>
              </a:rPr>
              <a:t>预测赛事赚积分</a:t>
            </a:r>
            <a:r>
              <a:rPr lang="en-US" altLang="zh-CN" sz="800" dirty="0">
                <a:solidFill>
                  <a:schemeClr val="bg1"/>
                </a:solidFill>
              </a:rPr>
              <a:t>                                               </a:t>
            </a:r>
            <a:r>
              <a:rPr lang="en-US" altLang="zh-CN" sz="700" dirty="0">
                <a:solidFill>
                  <a:schemeClr val="bg1"/>
                </a:solidFill>
              </a:rPr>
              <a:t>Predict Games to gain credit</a:t>
            </a:r>
            <a:endParaRPr lang="en-US" altLang="zh-CN" sz="800" dirty="0">
              <a:solidFill>
                <a:schemeClr val="bg1"/>
              </a:solidFill>
            </a:endParaRPr>
          </a:p>
          <a:p>
            <a:pPr marL="171450" indent="-171450">
              <a:buFont typeface="Arial" panose="020B0604020202020204" pitchFamily="34" charset="0"/>
              <a:buChar char="•"/>
            </a:pPr>
            <a:r>
              <a:rPr lang="zh-CN" altLang="en-US" sz="800" dirty="0">
                <a:solidFill>
                  <a:schemeClr val="bg1"/>
                </a:solidFill>
              </a:rPr>
              <a:t>看</a:t>
            </a:r>
            <a:r>
              <a:rPr lang="zh-CN" altLang="en-US" sz="800" dirty="0" smtClean="0">
                <a:solidFill>
                  <a:schemeClr val="bg1"/>
                </a:solidFill>
              </a:rPr>
              <a:t>文章、评论</a:t>
            </a:r>
            <a:r>
              <a:rPr lang="zh-CN" altLang="en-US" sz="800" dirty="0">
                <a:solidFill>
                  <a:schemeClr val="bg1"/>
                </a:solidFill>
              </a:rPr>
              <a:t>，</a:t>
            </a:r>
            <a:r>
              <a:rPr lang="zh-CN" altLang="en-US" sz="800" dirty="0">
                <a:solidFill>
                  <a:schemeClr val="bg1"/>
                </a:solidFill>
              </a:rPr>
              <a:t>评论赚积分</a:t>
            </a:r>
            <a:r>
              <a:rPr lang="en-US" altLang="zh-CN" sz="800" dirty="0">
                <a:solidFill>
                  <a:schemeClr val="bg1"/>
                </a:solidFill>
              </a:rPr>
              <a:t>                                 </a:t>
            </a:r>
            <a:r>
              <a:rPr lang="en-US" altLang="zh-CN" sz="700" dirty="0">
                <a:solidFill>
                  <a:schemeClr val="bg1"/>
                </a:solidFill>
              </a:rPr>
              <a:t>Read </a:t>
            </a:r>
            <a:r>
              <a:rPr lang="en-US" altLang="zh-CN" sz="700" dirty="0" smtClean="0">
                <a:solidFill>
                  <a:schemeClr val="bg1"/>
                </a:solidFill>
              </a:rPr>
              <a:t>articles, comments </a:t>
            </a:r>
            <a:r>
              <a:rPr lang="en-US" altLang="zh-CN" sz="700" dirty="0">
                <a:solidFill>
                  <a:schemeClr val="bg1"/>
                </a:solidFill>
              </a:rPr>
              <a:t>and earn credit</a:t>
            </a:r>
          </a:p>
          <a:p>
            <a:pPr marL="171450" indent="-171450">
              <a:buFont typeface="Arial" panose="020B0604020202020204" pitchFamily="34" charset="0"/>
              <a:buChar char="•"/>
            </a:pPr>
            <a:endParaRPr lang="zh-CN" altLang="en-US" sz="900" dirty="0">
              <a:solidFill>
                <a:schemeClr val="bg1"/>
              </a:solidFill>
            </a:endParaRPr>
          </a:p>
        </p:txBody>
      </p:sp>
      <p:sp>
        <p:nvSpPr>
          <p:cNvPr id="45" name="文本框 44"/>
          <p:cNvSpPr txBox="1"/>
          <p:nvPr/>
        </p:nvSpPr>
        <p:spPr>
          <a:xfrm>
            <a:off x="5939881" y="2434884"/>
            <a:ext cx="2501330" cy="1138773"/>
          </a:xfrm>
          <a:prstGeom prst="rect">
            <a:avLst/>
          </a:prstGeom>
          <a:noFill/>
        </p:spPr>
        <p:txBody>
          <a:bodyPr wrap="square" rtlCol="0">
            <a:spAutoFit/>
          </a:bodyPr>
          <a:lstStyle/>
          <a:p>
            <a:pPr algn="ctr"/>
            <a:r>
              <a:rPr lang="zh-CN" altLang="en-US" sz="900" dirty="0">
                <a:solidFill>
                  <a:srgbClr val="FF0000"/>
                </a:solidFill>
              </a:rPr>
              <a:t>互动</a:t>
            </a:r>
            <a:r>
              <a:rPr lang="en-US" altLang="zh-CN" sz="900" dirty="0">
                <a:solidFill>
                  <a:srgbClr val="FF0000"/>
                </a:solidFill>
              </a:rPr>
              <a:t>/Interactions</a:t>
            </a:r>
          </a:p>
          <a:p>
            <a:pPr marL="171450" indent="-171450">
              <a:buFont typeface="Arial" panose="020B0604020202020204" pitchFamily="34" charset="0"/>
              <a:buChar char="•"/>
            </a:pPr>
            <a:r>
              <a:rPr lang="zh-CN" altLang="en-US" sz="800" dirty="0">
                <a:solidFill>
                  <a:schemeClr val="bg1"/>
                </a:solidFill>
              </a:rPr>
              <a:t>发微博，写评论，领积分</a:t>
            </a:r>
            <a:r>
              <a:rPr lang="en-US" altLang="zh-CN" sz="800" dirty="0">
                <a:solidFill>
                  <a:schemeClr val="bg1"/>
                </a:solidFill>
              </a:rPr>
              <a:t>        </a:t>
            </a:r>
            <a:r>
              <a:rPr lang="en-US" altLang="zh-CN" sz="700" dirty="0">
                <a:solidFill>
                  <a:schemeClr val="bg1"/>
                </a:solidFill>
              </a:rPr>
              <a:t>microblog, comments, earn credits</a:t>
            </a:r>
          </a:p>
          <a:p>
            <a:pPr marL="171450" indent="-171450">
              <a:buFont typeface="Arial" panose="020B0604020202020204" pitchFamily="34" charset="0"/>
              <a:buChar char="•"/>
            </a:pPr>
            <a:r>
              <a:rPr lang="zh-CN" altLang="en-US" sz="800" dirty="0">
                <a:solidFill>
                  <a:schemeClr val="bg1"/>
                </a:solidFill>
              </a:rPr>
              <a:t>做任务领徽章，领积分，升账户等级              </a:t>
            </a:r>
            <a:r>
              <a:rPr lang="en-US" altLang="zh-CN" sz="700" dirty="0">
                <a:solidFill>
                  <a:schemeClr val="bg1"/>
                </a:solidFill>
              </a:rPr>
              <a:t>earn badges and  credits and upgrade account level by finishing task </a:t>
            </a:r>
          </a:p>
          <a:p>
            <a:pPr marL="171450" indent="-171450">
              <a:buFont typeface="Arial" panose="020B0604020202020204" pitchFamily="34" charset="0"/>
              <a:buChar char="•"/>
            </a:pPr>
            <a:r>
              <a:rPr lang="zh-CN" altLang="en-US" sz="800" dirty="0">
                <a:solidFill>
                  <a:schemeClr val="bg1"/>
                </a:solidFill>
              </a:rPr>
              <a:t>用积分在商城兑换购买周边产品，门票等</a:t>
            </a:r>
            <a:r>
              <a:rPr lang="en-US" altLang="zh-CN" sz="800" dirty="0">
                <a:solidFill>
                  <a:schemeClr val="bg1"/>
                </a:solidFill>
              </a:rPr>
              <a:t>                                                  </a:t>
            </a:r>
            <a:r>
              <a:rPr lang="en-US" altLang="zh-CN" sz="700" dirty="0">
                <a:solidFill>
                  <a:schemeClr val="bg1"/>
                </a:solidFill>
              </a:rPr>
              <a:t>Exchange peripherals, tickets and etc. with credits in online store</a:t>
            </a:r>
          </a:p>
        </p:txBody>
      </p:sp>
      <p:sp>
        <p:nvSpPr>
          <p:cNvPr id="46" name="文本框 45"/>
          <p:cNvSpPr txBox="1"/>
          <p:nvPr/>
        </p:nvSpPr>
        <p:spPr>
          <a:xfrm>
            <a:off x="5939881" y="3472509"/>
            <a:ext cx="2509761" cy="1723549"/>
          </a:xfrm>
          <a:prstGeom prst="rect">
            <a:avLst/>
          </a:prstGeom>
          <a:noFill/>
        </p:spPr>
        <p:txBody>
          <a:bodyPr wrap="square" rtlCol="0">
            <a:spAutoFit/>
          </a:bodyPr>
          <a:lstStyle/>
          <a:p>
            <a:pPr algn="ctr"/>
            <a:r>
              <a:rPr lang="zh-CN" altLang="en-US" sz="900" dirty="0">
                <a:solidFill>
                  <a:srgbClr val="FF0000"/>
                </a:solidFill>
              </a:rPr>
              <a:t>线上约赛</a:t>
            </a:r>
            <a:r>
              <a:rPr lang="en-US" altLang="zh-CN" sz="900" dirty="0">
                <a:solidFill>
                  <a:srgbClr val="FF0000"/>
                </a:solidFill>
              </a:rPr>
              <a:t>/Online Appointment</a:t>
            </a:r>
          </a:p>
          <a:p>
            <a:pPr marL="171450" indent="-171450">
              <a:buFont typeface="Arial" panose="020B0604020202020204" pitchFamily="34" charset="0"/>
              <a:buChar char="•"/>
            </a:pPr>
            <a:r>
              <a:rPr lang="zh-CN" altLang="en-US" sz="800" dirty="0">
                <a:solidFill>
                  <a:schemeClr val="bg1"/>
                </a:solidFill>
              </a:rPr>
              <a:t>使用匹配机制进行陌生人匹配约赛</a:t>
            </a:r>
            <a:r>
              <a:rPr lang="en-US" altLang="zh-CN" sz="800" dirty="0">
                <a:solidFill>
                  <a:schemeClr val="bg1"/>
                </a:solidFill>
              </a:rPr>
              <a:t/>
            </a:r>
            <a:br>
              <a:rPr lang="en-US" altLang="zh-CN" sz="800" dirty="0">
                <a:solidFill>
                  <a:schemeClr val="bg1"/>
                </a:solidFill>
              </a:rPr>
            </a:br>
            <a:r>
              <a:rPr lang="en-US" altLang="zh-CN" sz="700" dirty="0">
                <a:solidFill>
                  <a:schemeClr val="bg1"/>
                </a:solidFill>
              </a:rPr>
              <a:t>match strangers together to make a appointment in offline store</a:t>
            </a:r>
          </a:p>
          <a:p>
            <a:pPr marL="171450" indent="-171450">
              <a:buFont typeface="Arial" panose="020B0604020202020204" pitchFamily="34" charset="0"/>
              <a:buChar char="•"/>
            </a:pPr>
            <a:r>
              <a:rPr lang="zh-CN" altLang="en-US" sz="800" dirty="0">
                <a:solidFill>
                  <a:schemeClr val="bg1"/>
                </a:solidFill>
              </a:rPr>
              <a:t>邀请好友注册</a:t>
            </a:r>
            <a:r>
              <a:rPr lang="en-US" altLang="zh-CN" sz="800" dirty="0">
                <a:solidFill>
                  <a:schemeClr val="bg1"/>
                </a:solidFill>
              </a:rPr>
              <a:t>App</a:t>
            </a:r>
            <a:r>
              <a:rPr lang="zh-CN" altLang="en-US" sz="800" dirty="0">
                <a:solidFill>
                  <a:schemeClr val="bg1"/>
                </a:solidFill>
              </a:rPr>
              <a:t>并约赛</a:t>
            </a:r>
            <a:r>
              <a:rPr lang="en-US" altLang="zh-CN" sz="800" dirty="0">
                <a:solidFill>
                  <a:schemeClr val="bg1"/>
                </a:solidFill>
              </a:rPr>
              <a:t>                         </a:t>
            </a:r>
            <a:r>
              <a:rPr lang="en-US" altLang="zh-CN" sz="700" dirty="0">
                <a:solidFill>
                  <a:schemeClr val="bg1"/>
                </a:solidFill>
              </a:rPr>
              <a:t>Invite friends to register app and make a appointment</a:t>
            </a:r>
          </a:p>
          <a:p>
            <a:pPr marL="171450" indent="-171450">
              <a:buFont typeface="Arial" panose="020B0604020202020204" pitchFamily="34" charset="0"/>
              <a:buChar char="•"/>
            </a:pPr>
            <a:r>
              <a:rPr lang="zh-CN" altLang="en-US" sz="800" dirty="0">
                <a:solidFill>
                  <a:schemeClr val="bg1"/>
                </a:solidFill>
              </a:rPr>
              <a:t>完成线上预定场馆，</a:t>
            </a:r>
            <a:r>
              <a:rPr lang="en-US" altLang="zh-CN" sz="800" dirty="0">
                <a:solidFill>
                  <a:schemeClr val="bg1"/>
                </a:solidFill>
              </a:rPr>
              <a:t>AA</a:t>
            </a:r>
            <a:r>
              <a:rPr lang="zh-CN" altLang="en-US" sz="800" dirty="0">
                <a:solidFill>
                  <a:schemeClr val="bg1"/>
                </a:solidFill>
              </a:rPr>
              <a:t>支付或者请客支付</a:t>
            </a:r>
            <a:r>
              <a:rPr lang="en-US" altLang="zh-CN" sz="800" dirty="0">
                <a:solidFill>
                  <a:schemeClr val="bg1"/>
                </a:solidFill>
              </a:rPr>
              <a:t>                                             </a:t>
            </a:r>
            <a:r>
              <a:rPr lang="en-US" altLang="zh-CN" sz="700" dirty="0">
                <a:solidFill>
                  <a:schemeClr val="bg1"/>
                </a:solidFill>
              </a:rPr>
              <a:t>complete booking places online and AA payment or treatment payment</a:t>
            </a:r>
          </a:p>
          <a:p>
            <a:pPr marL="171450" indent="-171450">
              <a:buFont typeface="Arial" panose="020B0604020202020204" pitchFamily="34" charset="0"/>
              <a:buChar char="•"/>
            </a:pPr>
            <a:r>
              <a:rPr lang="zh-CN" altLang="en-US" sz="800" dirty="0">
                <a:solidFill>
                  <a:schemeClr val="bg1"/>
                </a:solidFill>
              </a:rPr>
              <a:t>查看荣耀、战绩、比赛评分分析、信誉分、战队、好友关系等。</a:t>
            </a:r>
            <a:endParaRPr lang="en-US" altLang="zh-CN" sz="800" dirty="0">
              <a:solidFill>
                <a:schemeClr val="bg1"/>
              </a:solidFill>
            </a:endParaRPr>
          </a:p>
          <a:p>
            <a:pPr marL="171450" indent="-171450">
              <a:buFont typeface="Arial" panose="020B0604020202020204" pitchFamily="34" charset="0"/>
              <a:buChar char="•"/>
            </a:pPr>
            <a:r>
              <a:rPr lang="en-US" altLang="zh-CN" sz="700" dirty="0">
                <a:solidFill>
                  <a:schemeClr val="bg1"/>
                </a:solidFill>
              </a:rPr>
              <a:t>Check honor, achievements, game score analysis, reputation score, teams, friendship. </a:t>
            </a:r>
            <a:r>
              <a:rPr lang="en-US" altLang="zh-CN" sz="700" dirty="0" err="1">
                <a:solidFill>
                  <a:schemeClr val="bg1"/>
                </a:solidFill>
              </a:rPr>
              <a:t>etc</a:t>
            </a:r>
            <a:endParaRPr lang="en-US" altLang="zh-CN" sz="700" dirty="0">
              <a:solidFill>
                <a:schemeClr val="bg1"/>
              </a:solidFill>
            </a:endParaRPr>
          </a:p>
          <a:p>
            <a:pPr marL="171450" indent="-171450">
              <a:buFont typeface="Arial" panose="020B0604020202020204" pitchFamily="34" charset="0"/>
              <a:buChar char="•"/>
            </a:pPr>
            <a:endParaRPr lang="zh-CN" altLang="en-US" sz="800" dirty="0">
              <a:solidFill>
                <a:schemeClr val="bg1"/>
              </a:solidFill>
            </a:endParaRPr>
          </a:p>
        </p:txBody>
      </p:sp>
      <p:sp>
        <p:nvSpPr>
          <p:cNvPr id="4" name="矩形 3"/>
          <p:cNvSpPr/>
          <p:nvPr/>
        </p:nvSpPr>
        <p:spPr>
          <a:xfrm>
            <a:off x="3969001" y="1480747"/>
            <a:ext cx="922047" cy="246221"/>
          </a:xfrm>
          <a:prstGeom prst="rect">
            <a:avLst/>
          </a:prstGeom>
        </p:spPr>
        <p:txBody>
          <a:bodyPr wrap="none">
            <a:spAutoFit/>
          </a:bodyPr>
          <a:lstStyle/>
          <a:p>
            <a:pPr algn="ctr"/>
            <a:r>
              <a:rPr lang="zh-CN" altLang="en-US" sz="1000" dirty="0">
                <a:solidFill>
                  <a:srgbClr val="FF0000"/>
                </a:solidFill>
              </a:rPr>
              <a:t>线上</a:t>
            </a:r>
            <a:r>
              <a:rPr lang="en-US" altLang="zh-CN" sz="1000" dirty="0">
                <a:solidFill>
                  <a:srgbClr val="FF0000"/>
                </a:solidFill>
              </a:rPr>
              <a:t>\Online</a:t>
            </a:r>
          </a:p>
        </p:txBody>
      </p:sp>
      <p:sp>
        <p:nvSpPr>
          <p:cNvPr id="5" name="右箭头 4"/>
          <p:cNvSpPr/>
          <p:nvPr/>
        </p:nvSpPr>
        <p:spPr>
          <a:xfrm>
            <a:off x="2826405" y="3312173"/>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2829091" y="3919915"/>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a:off x="2830993" y="4482556"/>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2835428" y="1897838"/>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p:cNvSpPr/>
          <p:nvPr/>
        </p:nvSpPr>
        <p:spPr>
          <a:xfrm>
            <a:off x="8091613" y="3462360"/>
            <a:ext cx="235876" cy="23587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8038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90026" y="184444"/>
            <a:ext cx="2741456" cy="307777"/>
          </a:xfrm>
          <a:prstGeom prst="rect">
            <a:avLst/>
          </a:prstGeom>
          <a:noFill/>
        </p:spPr>
        <p:txBody>
          <a:bodyPr wrap="none" rtlCol="0">
            <a:spAutoFit/>
          </a:bodyPr>
          <a:lstStyle/>
          <a:p>
            <a:pPr algn="ctr"/>
            <a:r>
              <a:rPr lang="zh-CN" altLang="en-US" sz="1400" dirty="0">
                <a:solidFill>
                  <a:schemeClr val="bg1"/>
                </a:solidFill>
              </a:rPr>
              <a:t>线上约赛</a:t>
            </a:r>
            <a:r>
              <a:rPr lang="en-US" altLang="zh-CN" sz="1400" dirty="0">
                <a:solidFill>
                  <a:schemeClr val="bg1"/>
                </a:solidFill>
              </a:rPr>
              <a:t>/Online Appointment</a:t>
            </a:r>
          </a:p>
        </p:txBody>
      </p:sp>
      <p:sp>
        <p:nvSpPr>
          <p:cNvPr id="35" name="五角星 34"/>
          <p:cNvSpPr/>
          <p:nvPr/>
        </p:nvSpPr>
        <p:spPr>
          <a:xfrm>
            <a:off x="5739867" y="211895"/>
            <a:ext cx="235876" cy="235876"/>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0327" y="492221"/>
            <a:ext cx="7994073" cy="707886"/>
          </a:xfrm>
          <a:prstGeom prst="rect">
            <a:avLst/>
          </a:prstGeom>
          <a:noFill/>
        </p:spPr>
        <p:txBody>
          <a:bodyPr wrap="square" rtlCol="0">
            <a:spAutoFit/>
          </a:bodyPr>
          <a:lstStyle/>
          <a:p>
            <a:r>
              <a:rPr lang="en-US" altLang="zh-CN" dirty="0">
                <a:solidFill>
                  <a:schemeClr val="bg1"/>
                </a:solidFill>
              </a:rPr>
              <a:t>        </a:t>
            </a:r>
            <a:r>
              <a:rPr lang="zh-CN" altLang="en-US" sz="900" dirty="0">
                <a:solidFill>
                  <a:schemeClr val="bg1"/>
                </a:solidFill>
              </a:rPr>
              <a:t>线上约赛是转化线上粉丝、会员到线下门店、场馆赛事成为活跃参与者和活跃消费者的关键环节，这是打通线上线下渠道，促进用户转化，形成有效盈利的商业生态圈的关键。</a:t>
            </a:r>
            <a:endParaRPr lang="en-US" altLang="zh-CN" sz="900" dirty="0">
              <a:solidFill>
                <a:schemeClr val="bg1"/>
              </a:solidFill>
            </a:endParaRPr>
          </a:p>
          <a:p>
            <a:r>
              <a:rPr lang="en-US" altLang="zh-CN" sz="900" dirty="0">
                <a:solidFill>
                  <a:schemeClr val="bg1"/>
                </a:solidFill>
              </a:rPr>
              <a:t>Online Appointment is the key part which converts online fans and members to active offline store and venue participants and consumers. It is the key to union online and offline channels, promote user conversion rate and form a effectively profitable business eco-system.</a:t>
            </a:r>
            <a:endParaRPr lang="zh-CN" altLang="en-US" sz="900" dirty="0">
              <a:solidFill>
                <a:schemeClr val="bg1"/>
              </a:solidFill>
            </a:endParaRPr>
          </a:p>
        </p:txBody>
      </p:sp>
      <p:sp>
        <p:nvSpPr>
          <p:cNvPr id="8" name="圆角矩形 7"/>
          <p:cNvSpPr/>
          <p:nvPr/>
        </p:nvSpPr>
        <p:spPr>
          <a:xfrm>
            <a:off x="588817" y="1244557"/>
            <a:ext cx="2909455" cy="3609109"/>
          </a:xfrm>
          <a:prstGeom prst="roundRect">
            <a:avLst>
              <a:gd name="adj" fmla="val 7619"/>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62445" y="1378527"/>
            <a:ext cx="2362200" cy="374073"/>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匹配机制</a:t>
            </a:r>
            <a:endParaRPr lang="en-US" altLang="zh-CN" dirty="0"/>
          </a:p>
          <a:p>
            <a:pPr algn="ctr"/>
            <a:r>
              <a:rPr lang="en-US" altLang="zh-CN" sz="900" dirty="0"/>
              <a:t>Match Mechanism</a:t>
            </a:r>
            <a:endParaRPr lang="zh-CN" altLang="en-US" sz="900" dirty="0"/>
          </a:p>
        </p:txBody>
      </p:sp>
      <p:sp>
        <p:nvSpPr>
          <p:cNvPr id="18" name="椭圆 17"/>
          <p:cNvSpPr/>
          <p:nvPr/>
        </p:nvSpPr>
        <p:spPr>
          <a:xfrm>
            <a:off x="869372" y="1781176"/>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历史战绩</a:t>
            </a:r>
          </a:p>
          <a:p>
            <a:pPr algn="ctr"/>
            <a:r>
              <a:rPr lang="en-US" altLang="zh-CN" sz="700" dirty="0"/>
              <a:t>History Achievements</a:t>
            </a:r>
            <a:endParaRPr lang="zh-CN" altLang="en-US" sz="700" dirty="0"/>
          </a:p>
        </p:txBody>
      </p:sp>
      <p:sp>
        <p:nvSpPr>
          <p:cNvPr id="47" name="椭圆 46"/>
          <p:cNvSpPr/>
          <p:nvPr/>
        </p:nvSpPr>
        <p:spPr>
          <a:xfrm>
            <a:off x="869372" y="2109066"/>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局内评分</a:t>
            </a:r>
          </a:p>
          <a:p>
            <a:pPr algn="ctr"/>
            <a:r>
              <a:rPr lang="en-US" altLang="zh-CN" sz="700" dirty="0"/>
              <a:t>In-Games Assessment</a:t>
            </a:r>
            <a:endParaRPr lang="zh-CN" altLang="en-US" sz="700" dirty="0"/>
          </a:p>
        </p:txBody>
      </p:sp>
      <p:sp>
        <p:nvSpPr>
          <p:cNvPr id="48" name="椭圆 47"/>
          <p:cNvSpPr/>
          <p:nvPr/>
        </p:nvSpPr>
        <p:spPr>
          <a:xfrm>
            <a:off x="869372" y="2801172"/>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段位</a:t>
            </a:r>
            <a:endParaRPr lang="en-US" altLang="zh-CN" sz="1100" dirty="0">
              <a:solidFill>
                <a:schemeClr val="bg1"/>
              </a:solidFill>
            </a:endParaRPr>
          </a:p>
          <a:p>
            <a:pPr algn="ctr"/>
            <a:r>
              <a:rPr lang="en-US" altLang="zh-CN" sz="700" dirty="0"/>
              <a:t>Role Level</a:t>
            </a:r>
            <a:endParaRPr lang="zh-CN" altLang="en-US" sz="700" dirty="0"/>
          </a:p>
        </p:txBody>
      </p:sp>
      <p:sp>
        <p:nvSpPr>
          <p:cNvPr id="49" name="椭圆 48"/>
          <p:cNvSpPr/>
          <p:nvPr/>
        </p:nvSpPr>
        <p:spPr>
          <a:xfrm>
            <a:off x="869372" y="3145515"/>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信誉分</a:t>
            </a:r>
          </a:p>
          <a:p>
            <a:pPr algn="ctr"/>
            <a:r>
              <a:rPr lang="en-US" altLang="zh-CN" sz="700" dirty="0"/>
              <a:t>Reputation Points</a:t>
            </a:r>
            <a:endParaRPr lang="zh-CN" altLang="en-US" sz="700" dirty="0"/>
          </a:p>
        </p:txBody>
      </p:sp>
      <p:sp>
        <p:nvSpPr>
          <p:cNvPr id="50" name="椭圆 49"/>
          <p:cNvSpPr/>
          <p:nvPr/>
        </p:nvSpPr>
        <p:spPr>
          <a:xfrm>
            <a:off x="869372" y="3489858"/>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地区</a:t>
            </a:r>
          </a:p>
          <a:p>
            <a:pPr algn="ctr"/>
            <a:r>
              <a:rPr lang="en-US" altLang="zh-CN" sz="700" dirty="0"/>
              <a:t>Locations</a:t>
            </a:r>
            <a:endParaRPr lang="zh-CN" altLang="en-US" sz="700" dirty="0"/>
          </a:p>
        </p:txBody>
      </p:sp>
      <p:sp>
        <p:nvSpPr>
          <p:cNvPr id="51" name="椭圆 50"/>
          <p:cNvSpPr/>
          <p:nvPr/>
        </p:nvSpPr>
        <p:spPr>
          <a:xfrm>
            <a:off x="869372" y="3834201"/>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性别</a:t>
            </a:r>
            <a:endParaRPr lang="en-US" altLang="zh-CN" sz="700" dirty="0"/>
          </a:p>
          <a:p>
            <a:pPr algn="ctr"/>
            <a:r>
              <a:rPr lang="en-US" altLang="zh-CN" sz="700" dirty="0"/>
              <a:t>Genders</a:t>
            </a:r>
            <a:endParaRPr lang="en-US" altLang="zh-CN" sz="1100" dirty="0"/>
          </a:p>
        </p:txBody>
      </p:sp>
      <p:sp>
        <p:nvSpPr>
          <p:cNvPr id="52" name="椭圆 51"/>
          <p:cNvSpPr/>
          <p:nvPr/>
        </p:nvSpPr>
        <p:spPr>
          <a:xfrm>
            <a:off x="869372" y="4178544"/>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站位角色</a:t>
            </a:r>
            <a:endParaRPr lang="en-US" altLang="zh-CN" sz="1100" dirty="0"/>
          </a:p>
          <a:p>
            <a:pPr algn="ctr"/>
            <a:r>
              <a:rPr lang="en-US" altLang="zh-CN" sz="700" dirty="0"/>
              <a:t>In-Games Role</a:t>
            </a:r>
          </a:p>
        </p:txBody>
      </p:sp>
      <p:sp>
        <p:nvSpPr>
          <p:cNvPr id="53" name="椭圆 52"/>
          <p:cNvSpPr/>
          <p:nvPr/>
        </p:nvSpPr>
        <p:spPr>
          <a:xfrm>
            <a:off x="862445" y="2457737"/>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局内表现雷达图</a:t>
            </a:r>
          </a:p>
          <a:p>
            <a:pPr algn="ctr"/>
            <a:r>
              <a:rPr lang="en-US" altLang="zh-CN" sz="700" dirty="0"/>
              <a:t>In-Games  Performance Radar</a:t>
            </a:r>
            <a:endParaRPr lang="zh-CN" altLang="en-US" sz="700" dirty="0"/>
          </a:p>
        </p:txBody>
      </p:sp>
      <p:sp>
        <p:nvSpPr>
          <p:cNvPr id="21" name="圆角矩形 20"/>
          <p:cNvSpPr/>
          <p:nvPr/>
        </p:nvSpPr>
        <p:spPr>
          <a:xfrm>
            <a:off x="3765870" y="1317868"/>
            <a:ext cx="4613564" cy="3609109"/>
          </a:xfrm>
          <a:prstGeom prst="roundRect">
            <a:avLst>
              <a:gd name="adj" fmla="val 7672"/>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solidFill>
                <a:schemeClr val="bg1"/>
              </a:solidFill>
            </a:endParaRPr>
          </a:p>
        </p:txBody>
      </p:sp>
      <p:sp>
        <p:nvSpPr>
          <p:cNvPr id="54" name="圆角矩形 53"/>
          <p:cNvSpPr/>
          <p:nvPr/>
        </p:nvSpPr>
        <p:spPr>
          <a:xfrm>
            <a:off x="4757305" y="1378527"/>
            <a:ext cx="2788228" cy="374073"/>
          </a:xfrm>
          <a:prstGeom prst="round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线上约赛、预定、支付、扫码入场</a:t>
            </a:r>
            <a:endParaRPr lang="en-US" altLang="zh-CN" dirty="0"/>
          </a:p>
          <a:p>
            <a:pPr algn="ctr"/>
            <a:r>
              <a:rPr lang="en-US" altLang="zh-CN" sz="900" dirty="0"/>
              <a:t>Online Appointment, Booking, Payment </a:t>
            </a:r>
            <a:endParaRPr lang="zh-CN" altLang="en-US" sz="900" dirty="0"/>
          </a:p>
        </p:txBody>
      </p:sp>
      <p:sp>
        <p:nvSpPr>
          <p:cNvPr id="23" name="圆角矩形 22"/>
          <p:cNvSpPr/>
          <p:nvPr/>
        </p:nvSpPr>
        <p:spPr>
          <a:xfrm>
            <a:off x="4125577" y="1847640"/>
            <a:ext cx="1794165" cy="1084507"/>
          </a:xfrm>
          <a:prstGeom prst="round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p:cNvSpPr txBox="1"/>
          <p:nvPr/>
        </p:nvSpPr>
        <p:spPr>
          <a:xfrm>
            <a:off x="4087050" y="1805036"/>
            <a:ext cx="1928484" cy="1208023"/>
          </a:xfrm>
          <a:prstGeom prst="rect">
            <a:avLst/>
          </a:prstGeom>
          <a:noFill/>
        </p:spPr>
        <p:txBody>
          <a:bodyPr wrap="square" rtlCol="0">
            <a:spAutoFit/>
          </a:bodyPr>
          <a:lstStyle/>
          <a:p>
            <a:pPr algn="ctr"/>
            <a:r>
              <a:rPr lang="zh-CN" altLang="en-US" sz="1050" dirty="0">
                <a:solidFill>
                  <a:schemeClr val="bg1"/>
                </a:solidFill>
              </a:rPr>
              <a:t>匹配选手</a:t>
            </a:r>
            <a:endParaRPr lang="en-US" altLang="zh-CN" sz="1050" dirty="0">
              <a:solidFill>
                <a:schemeClr val="bg1"/>
              </a:solidFill>
            </a:endParaRPr>
          </a:p>
          <a:p>
            <a:pPr algn="ctr"/>
            <a:r>
              <a:rPr lang="en-US" altLang="zh-CN" sz="700" dirty="0">
                <a:solidFill>
                  <a:schemeClr val="bg1"/>
                </a:solidFill>
              </a:rPr>
              <a:t>Matching</a:t>
            </a:r>
          </a:p>
          <a:p>
            <a:pPr marL="228600" indent="-228600">
              <a:buFont typeface="Arial" panose="020B0604020202020204" pitchFamily="34" charset="0"/>
              <a:buChar char="•"/>
            </a:pPr>
            <a:r>
              <a:rPr lang="zh-CN" altLang="en-US" sz="800" dirty="0">
                <a:solidFill>
                  <a:schemeClr val="bg1"/>
                </a:solidFill>
              </a:rPr>
              <a:t>支持</a:t>
            </a:r>
            <a:r>
              <a:rPr lang="en-US" altLang="zh-CN" sz="800" dirty="0">
                <a:solidFill>
                  <a:schemeClr val="bg1"/>
                </a:solidFill>
              </a:rPr>
              <a:t>3v3</a:t>
            </a:r>
            <a:r>
              <a:rPr lang="zh-CN" altLang="en-US" sz="800" dirty="0">
                <a:solidFill>
                  <a:schemeClr val="bg1"/>
                </a:solidFill>
              </a:rPr>
              <a:t>匹配</a:t>
            </a:r>
            <a:r>
              <a:rPr lang="en-US" altLang="zh-CN" sz="800" dirty="0">
                <a:solidFill>
                  <a:schemeClr val="bg1"/>
                </a:solidFill>
              </a:rPr>
              <a:t>,</a:t>
            </a:r>
            <a:r>
              <a:rPr lang="zh-CN" altLang="en-US" sz="800" dirty="0">
                <a:solidFill>
                  <a:schemeClr val="bg1"/>
                </a:solidFill>
              </a:rPr>
              <a:t>普通赛，排位赛，练习匹配        </a:t>
            </a:r>
            <a:r>
              <a:rPr lang="en-US" altLang="zh-CN" sz="800" dirty="0">
                <a:solidFill>
                  <a:schemeClr val="bg1"/>
                </a:solidFill>
              </a:rPr>
              <a:t>           </a:t>
            </a:r>
            <a:r>
              <a:rPr lang="zh-CN" altLang="en-US" sz="800" dirty="0">
                <a:solidFill>
                  <a:schemeClr val="bg1"/>
                </a:solidFill>
              </a:rPr>
              <a:t>        </a:t>
            </a:r>
            <a:r>
              <a:rPr lang="en-US" altLang="zh-CN" sz="800" dirty="0">
                <a:solidFill>
                  <a:schemeClr val="bg1"/>
                </a:solidFill>
              </a:rPr>
              <a:t>       </a:t>
            </a:r>
            <a:r>
              <a:rPr lang="zh-CN" altLang="en-US" sz="800" dirty="0">
                <a:solidFill>
                  <a:schemeClr val="bg1"/>
                </a:solidFill>
              </a:rPr>
              <a:t> </a:t>
            </a:r>
            <a:r>
              <a:rPr lang="en-US" altLang="zh-CN" sz="700" dirty="0">
                <a:solidFill>
                  <a:schemeClr val="bg1"/>
                </a:solidFill>
              </a:rPr>
              <a:t>support  3v3,match, common games, qualifying, practice mode</a:t>
            </a:r>
          </a:p>
          <a:p>
            <a:pPr marL="228600" indent="-228600">
              <a:buFont typeface="Arial" panose="020B0604020202020204" pitchFamily="34" charset="0"/>
              <a:buChar char="•"/>
            </a:pPr>
            <a:r>
              <a:rPr lang="zh-CN" altLang="en-US" sz="800" dirty="0">
                <a:solidFill>
                  <a:schemeClr val="bg1"/>
                </a:solidFill>
              </a:rPr>
              <a:t>支持邀请好友开房匹配                       </a:t>
            </a:r>
            <a:r>
              <a:rPr lang="en-US" altLang="zh-CN" sz="700" dirty="0">
                <a:solidFill>
                  <a:schemeClr val="bg1"/>
                </a:solidFill>
              </a:rPr>
              <a:t>support inviting friends to a room and then match</a:t>
            </a:r>
            <a:endParaRPr lang="en-US" altLang="zh-CN" sz="1200" dirty="0">
              <a:solidFill>
                <a:schemeClr val="bg1"/>
              </a:solidFill>
            </a:endParaRPr>
          </a:p>
        </p:txBody>
      </p:sp>
      <p:sp>
        <p:nvSpPr>
          <p:cNvPr id="55" name="椭圆 54"/>
          <p:cNvSpPr/>
          <p:nvPr/>
        </p:nvSpPr>
        <p:spPr>
          <a:xfrm>
            <a:off x="872835" y="4506434"/>
            <a:ext cx="2362200" cy="32789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rPr>
              <a:t>可用时间</a:t>
            </a:r>
            <a:endParaRPr lang="en-US" altLang="zh-CN" sz="1100" dirty="0">
              <a:solidFill>
                <a:schemeClr val="bg1"/>
              </a:solidFill>
            </a:endParaRPr>
          </a:p>
          <a:p>
            <a:pPr algn="ctr"/>
            <a:r>
              <a:rPr lang="en-US" altLang="zh-CN" sz="700" dirty="0"/>
              <a:t>Available Time</a:t>
            </a:r>
            <a:endParaRPr lang="zh-CN" altLang="en-US" sz="700" dirty="0"/>
          </a:p>
        </p:txBody>
      </p:sp>
      <p:sp>
        <p:nvSpPr>
          <p:cNvPr id="57" name="圆角矩形 56"/>
          <p:cNvSpPr/>
          <p:nvPr/>
        </p:nvSpPr>
        <p:spPr>
          <a:xfrm>
            <a:off x="4107871" y="3145515"/>
            <a:ext cx="1794165" cy="1649006"/>
          </a:xfrm>
          <a:prstGeom prst="round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文本框 57"/>
          <p:cNvSpPr txBox="1"/>
          <p:nvPr/>
        </p:nvSpPr>
        <p:spPr>
          <a:xfrm>
            <a:off x="4056653" y="3122423"/>
            <a:ext cx="1796791" cy="1731243"/>
          </a:xfrm>
          <a:prstGeom prst="rect">
            <a:avLst/>
          </a:prstGeom>
          <a:noFill/>
        </p:spPr>
        <p:txBody>
          <a:bodyPr wrap="square" rtlCol="0">
            <a:spAutoFit/>
          </a:bodyPr>
          <a:lstStyle/>
          <a:p>
            <a:pPr algn="ctr"/>
            <a:r>
              <a:rPr lang="zh-CN" altLang="en-US" sz="1050" dirty="0">
                <a:solidFill>
                  <a:schemeClr val="bg1"/>
                </a:solidFill>
              </a:rPr>
              <a:t>预定场馆</a:t>
            </a:r>
            <a:endParaRPr lang="en-US" altLang="zh-CN" sz="1050" dirty="0">
              <a:solidFill>
                <a:schemeClr val="bg1"/>
              </a:solidFill>
            </a:endParaRPr>
          </a:p>
          <a:p>
            <a:pPr algn="ctr"/>
            <a:r>
              <a:rPr lang="en-US" altLang="zh-CN" sz="700" dirty="0">
                <a:solidFill>
                  <a:schemeClr val="bg1"/>
                </a:solidFill>
              </a:rPr>
              <a:t>Booking</a:t>
            </a:r>
          </a:p>
          <a:p>
            <a:pPr marL="228600" indent="-228600">
              <a:buFont typeface="Arial" panose="020B0604020202020204" pitchFamily="34" charset="0"/>
              <a:buChar char="•"/>
            </a:pPr>
            <a:r>
              <a:rPr lang="zh-CN" altLang="en-US" sz="800" dirty="0">
                <a:solidFill>
                  <a:schemeClr val="bg1"/>
                </a:solidFill>
              </a:rPr>
              <a:t>线上查看场馆空闲时间</a:t>
            </a:r>
            <a:r>
              <a:rPr lang="en-US" altLang="zh-CN" sz="800" dirty="0">
                <a:solidFill>
                  <a:schemeClr val="bg1"/>
                </a:solidFill>
              </a:rPr>
              <a:t>,</a:t>
            </a:r>
            <a:r>
              <a:rPr lang="zh-CN" altLang="en-US" sz="800" dirty="0">
                <a:solidFill>
                  <a:schemeClr val="bg1"/>
                </a:solidFill>
              </a:rPr>
              <a:t> 在所有人的可以时间中匹配空闲场馆给出推荐，点击选择场馆进行预定，按照场馆收费规则活动规则进行订单生成。        </a:t>
            </a:r>
            <a:r>
              <a:rPr lang="en-US" altLang="zh-CN" sz="700" dirty="0">
                <a:solidFill>
                  <a:schemeClr val="bg1"/>
                </a:solidFill>
              </a:rPr>
              <a:t>Check places' idle time online and match users' available time  with places' idle time and make recommendations for users to choose. After, confirm and generate the order with fee rules.</a:t>
            </a:r>
          </a:p>
        </p:txBody>
      </p:sp>
      <p:sp>
        <p:nvSpPr>
          <p:cNvPr id="59" name="右箭头 58"/>
          <p:cNvSpPr/>
          <p:nvPr/>
        </p:nvSpPr>
        <p:spPr>
          <a:xfrm rot="5400000">
            <a:off x="4811666" y="2897534"/>
            <a:ext cx="403278" cy="198043"/>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59"/>
          <p:cNvSpPr/>
          <p:nvPr/>
        </p:nvSpPr>
        <p:spPr>
          <a:xfrm>
            <a:off x="5857805" y="3930657"/>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左大括号 24"/>
          <p:cNvSpPr/>
          <p:nvPr/>
        </p:nvSpPr>
        <p:spPr>
          <a:xfrm>
            <a:off x="6339488" y="3681778"/>
            <a:ext cx="263237" cy="1086578"/>
          </a:xfrm>
          <a:prstGeom prst="leftBrace">
            <a:avLst>
              <a:gd name="adj1" fmla="val 42689"/>
              <a:gd name="adj2" fmla="val 30701"/>
            </a:avLst>
          </a:prstGeom>
          <a:ln w="15875">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圆角矩形 60"/>
          <p:cNvSpPr/>
          <p:nvPr/>
        </p:nvSpPr>
        <p:spPr>
          <a:xfrm>
            <a:off x="6576542" y="3653787"/>
            <a:ext cx="1720458" cy="492154"/>
          </a:xfrm>
          <a:prstGeom prst="round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文本框 61"/>
          <p:cNvSpPr txBox="1"/>
          <p:nvPr/>
        </p:nvSpPr>
        <p:spPr>
          <a:xfrm>
            <a:off x="6576542" y="3681778"/>
            <a:ext cx="1720457" cy="415498"/>
          </a:xfrm>
          <a:prstGeom prst="rect">
            <a:avLst/>
          </a:prstGeom>
          <a:noFill/>
        </p:spPr>
        <p:txBody>
          <a:bodyPr wrap="square" rtlCol="0">
            <a:spAutoFit/>
          </a:bodyPr>
          <a:lstStyle/>
          <a:p>
            <a:pPr algn="ctr"/>
            <a:r>
              <a:rPr lang="en-US" altLang="zh-CN" sz="1200" dirty="0">
                <a:solidFill>
                  <a:schemeClr val="bg1"/>
                </a:solidFill>
              </a:rPr>
              <a:t>AA </a:t>
            </a:r>
            <a:r>
              <a:rPr lang="zh-CN" altLang="en-US" sz="1200" dirty="0">
                <a:solidFill>
                  <a:schemeClr val="bg1"/>
                </a:solidFill>
              </a:rPr>
              <a:t>支付</a:t>
            </a:r>
            <a:endParaRPr lang="en-US" altLang="zh-CN" sz="1200" dirty="0">
              <a:solidFill>
                <a:schemeClr val="bg1"/>
              </a:solidFill>
            </a:endParaRPr>
          </a:p>
          <a:p>
            <a:pPr algn="ctr"/>
            <a:r>
              <a:rPr lang="en-US" altLang="zh-CN" sz="900" dirty="0">
                <a:solidFill>
                  <a:schemeClr val="bg1"/>
                </a:solidFill>
              </a:rPr>
              <a:t>AA Payment</a:t>
            </a:r>
          </a:p>
        </p:txBody>
      </p:sp>
      <p:sp>
        <p:nvSpPr>
          <p:cNvPr id="63" name="圆角矩形 62"/>
          <p:cNvSpPr/>
          <p:nvPr/>
        </p:nvSpPr>
        <p:spPr>
          <a:xfrm>
            <a:off x="6585270" y="4172316"/>
            <a:ext cx="1711730" cy="567168"/>
          </a:xfrm>
          <a:prstGeom prst="round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p:cNvSpPr txBox="1"/>
          <p:nvPr/>
        </p:nvSpPr>
        <p:spPr>
          <a:xfrm>
            <a:off x="6526838" y="4225067"/>
            <a:ext cx="1770161" cy="415498"/>
          </a:xfrm>
          <a:prstGeom prst="rect">
            <a:avLst/>
          </a:prstGeom>
          <a:noFill/>
        </p:spPr>
        <p:txBody>
          <a:bodyPr wrap="square" rtlCol="0">
            <a:spAutoFit/>
          </a:bodyPr>
          <a:lstStyle/>
          <a:p>
            <a:pPr algn="ctr"/>
            <a:r>
              <a:rPr lang="zh-CN" altLang="en-US" sz="1200" dirty="0">
                <a:solidFill>
                  <a:schemeClr val="bg1"/>
                </a:solidFill>
              </a:rPr>
              <a:t>请客支付</a:t>
            </a:r>
            <a:endParaRPr lang="en-US" altLang="zh-CN" sz="1200" dirty="0">
              <a:solidFill>
                <a:schemeClr val="bg1"/>
              </a:solidFill>
            </a:endParaRPr>
          </a:p>
          <a:p>
            <a:pPr algn="ctr"/>
            <a:r>
              <a:rPr lang="en-US" altLang="zh-CN" sz="900" dirty="0">
                <a:solidFill>
                  <a:schemeClr val="bg1"/>
                </a:solidFill>
              </a:rPr>
              <a:t>Treating Payment</a:t>
            </a:r>
          </a:p>
        </p:txBody>
      </p:sp>
      <p:sp>
        <p:nvSpPr>
          <p:cNvPr id="65" name="右箭头 64"/>
          <p:cNvSpPr/>
          <p:nvPr/>
        </p:nvSpPr>
        <p:spPr>
          <a:xfrm rot="16200000">
            <a:off x="7207475" y="3344315"/>
            <a:ext cx="481683" cy="194434"/>
          </a:xfrm>
          <a:prstGeom prst="rightArrow">
            <a:avLst/>
          </a:prstGeom>
          <a:solidFill>
            <a:schemeClr val="accent1">
              <a:alpha val="3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502834" y="1912584"/>
            <a:ext cx="1794165" cy="1285608"/>
          </a:xfrm>
          <a:prstGeom prst="round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p:cNvSpPr txBox="1"/>
          <p:nvPr/>
        </p:nvSpPr>
        <p:spPr>
          <a:xfrm>
            <a:off x="6442222" y="1868133"/>
            <a:ext cx="1928484" cy="1269578"/>
          </a:xfrm>
          <a:prstGeom prst="rect">
            <a:avLst/>
          </a:prstGeom>
          <a:noFill/>
        </p:spPr>
        <p:txBody>
          <a:bodyPr wrap="square" rtlCol="0">
            <a:spAutoFit/>
          </a:bodyPr>
          <a:lstStyle/>
          <a:p>
            <a:pPr algn="ctr"/>
            <a:r>
              <a:rPr lang="zh-CN" altLang="en-US" sz="1050" dirty="0">
                <a:solidFill>
                  <a:schemeClr val="bg1"/>
                </a:solidFill>
              </a:rPr>
              <a:t>扫码入场</a:t>
            </a:r>
            <a:endParaRPr lang="en-US" altLang="zh-CN" sz="1050" dirty="0">
              <a:solidFill>
                <a:schemeClr val="bg1"/>
              </a:solidFill>
            </a:endParaRPr>
          </a:p>
          <a:p>
            <a:pPr algn="ctr"/>
            <a:r>
              <a:rPr lang="en-US" altLang="zh-CN" sz="700" dirty="0">
                <a:solidFill>
                  <a:schemeClr val="bg1"/>
                </a:solidFill>
              </a:rPr>
              <a:t>Check In With QR Code</a:t>
            </a:r>
          </a:p>
          <a:p>
            <a:pPr marL="228600" indent="-228600">
              <a:buFont typeface="Arial" panose="020B0604020202020204" pitchFamily="34" charset="0"/>
              <a:buChar char="•"/>
            </a:pPr>
            <a:r>
              <a:rPr lang="zh-CN" altLang="en-US" sz="800" dirty="0">
                <a:solidFill>
                  <a:schemeClr val="bg1"/>
                </a:solidFill>
              </a:rPr>
              <a:t>支付后的订单会生成一个定期更新场所二维码，该二维码截图定期失效，防止盗用。                </a:t>
            </a:r>
            <a:r>
              <a:rPr lang="en-US" altLang="zh-CN" sz="700" dirty="0">
                <a:solidFill>
                  <a:schemeClr val="bg1"/>
                </a:solidFill>
              </a:rPr>
              <a:t>After payment, it will generate a periodically refreshed QR Code of which screenshot will expire in short time in order to prevent the code being embezzle.</a:t>
            </a:r>
          </a:p>
        </p:txBody>
      </p:sp>
      <p:sp>
        <p:nvSpPr>
          <p:cNvPr id="38" name="虚尾箭头 37"/>
          <p:cNvSpPr/>
          <p:nvPr/>
        </p:nvSpPr>
        <p:spPr>
          <a:xfrm rot="10800000">
            <a:off x="3354582" y="2021055"/>
            <a:ext cx="774080" cy="641399"/>
          </a:xfrm>
          <a:prstGeom prst="stripedRightArrow">
            <a:avLst>
              <a:gd name="adj1" fmla="val 34880"/>
              <a:gd name="adj2" fmla="val 50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3176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TIMING" val="|4|2.2|2.1"/>
</p:tagLst>
</file>

<file path=ppt/theme/theme1.xml><?xml version="1.0" encoding="utf-8"?>
<a:theme xmlns:a="http://schemas.openxmlformats.org/drawingml/2006/main" name="www.33ppt.com">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prstDash val="lgDash"/>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4315</TotalTime>
  <Words>3518</Words>
  <Application>Microsoft Office PowerPoint</Application>
  <PresentationFormat>全屏显示(16:9)</PresentationFormat>
  <Paragraphs>421</Paragraphs>
  <Slides>22</Slides>
  <Notes>9</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Open Sans</vt:lpstr>
      <vt:lpstr>华文细黑</vt:lpstr>
      <vt:lpstr>Algerian</vt:lpstr>
      <vt:lpstr>Arial Unicode MS</vt:lpstr>
      <vt:lpstr>Calibri</vt:lpstr>
      <vt:lpstr>Agency FB</vt:lpstr>
      <vt:lpstr>微软雅黑</vt:lpstr>
      <vt:lpstr>宋体</vt:lpstr>
      <vt:lpstr>Arial</vt:lpstr>
      <vt:lpstr>Wingdings</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丁伟</cp:lastModifiedBy>
  <cp:revision>199</cp:revision>
  <dcterms:created xsi:type="dcterms:W3CDTF">2015-04-07T15:42:54Z</dcterms:created>
  <dcterms:modified xsi:type="dcterms:W3CDTF">2023-07-14T02:47:22Z</dcterms:modified>
</cp:coreProperties>
</file>